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4.jpg" ContentType="image/pn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sldIdLst>
    <p:sldId id="388" r:id="rId2"/>
    <p:sldId id="389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4A5D96"/>
    <a:srgbClr val="969696"/>
    <a:srgbClr val="EDA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9F684-9CA3-41BB-931A-15F251CB6C97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A595-8A48-44CC-B572-6158A46E6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66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gab3b3a567e_0_2704:notes"/>
          <p:cNvSpPr txBox="1">
            <a:spLocks noGrp="1"/>
          </p:cNvSpPr>
          <p:nvPr>
            <p:ph type="body" idx="1"/>
          </p:nvPr>
        </p:nvSpPr>
        <p:spPr>
          <a:xfrm>
            <a:off x="514351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gab3b3a567e_0_2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914400"/>
            <a:ext cx="6096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726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gab3b3a567e_0_2704:notes"/>
          <p:cNvSpPr txBox="1">
            <a:spLocks noGrp="1"/>
          </p:cNvSpPr>
          <p:nvPr>
            <p:ph type="body" idx="1"/>
          </p:nvPr>
        </p:nvSpPr>
        <p:spPr>
          <a:xfrm>
            <a:off x="514351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gab3b3a567e_0_2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914400"/>
            <a:ext cx="6096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406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layitagain-Th%C3%A9%C3%A2tre-dentreprise-696206203780393/notification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1.png"/><Relationship Id="rId2" Type="http://schemas.openxmlformats.org/officeDocument/2006/relationships/hyperlink" Target="http://www.playitagain.fr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playitagain?trk=nav_account_sub_nav_company_admin" TargetMode="External"/><Relationship Id="rId11" Type="http://schemas.openxmlformats.org/officeDocument/2006/relationships/image" Target="../media/image103.png"/><Relationship Id="rId5" Type="http://schemas.openxmlformats.org/officeDocument/2006/relationships/image" Target="../media/image100.png"/><Relationship Id="rId10" Type="http://schemas.openxmlformats.org/officeDocument/2006/relationships/hyperlink" Target="https://twitter.com/Playitagain___" TargetMode="External"/><Relationship Id="rId4" Type="http://schemas.openxmlformats.org/officeDocument/2006/relationships/hyperlink" Target="https://www.youtube.com/channel/UCbfbLgSdN_RLg76d2iL-acQ" TargetMode="External"/><Relationship Id="rId9" Type="http://schemas.openxmlformats.org/officeDocument/2006/relationships/image" Target="../media/image10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jpeg"/><Relationship Id="rId21" Type="http://schemas.openxmlformats.org/officeDocument/2006/relationships/image" Target="../media/image25.jpeg"/><Relationship Id="rId42" Type="http://schemas.openxmlformats.org/officeDocument/2006/relationships/image" Target="../media/image46.jp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84" Type="http://schemas.openxmlformats.org/officeDocument/2006/relationships/image" Target="../media/image88.png"/><Relationship Id="rId89" Type="http://schemas.openxmlformats.org/officeDocument/2006/relationships/image" Target="../media/image93.jpeg"/><Relationship Id="rId16" Type="http://schemas.openxmlformats.org/officeDocument/2006/relationships/image" Target="../media/image20.png"/><Relationship Id="rId11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74" Type="http://schemas.openxmlformats.org/officeDocument/2006/relationships/image" Target="../media/image78.jpeg"/><Relationship Id="rId79" Type="http://schemas.openxmlformats.org/officeDocument/2006/relationships/image" Target="../media/image83.jpg"/><Relationship Id="rId5" Type="http://schemas.openxmlformats.org/officeDocument/2006/relationships/image" Target="../media/image9.jpeg"/><Relationship Id="rId90" Type="http://schemas.openxmlformats.org/officeDocument/2006/relationships/image" Target="../media/image94.png"/><Relationship Id="rId95" Type="http://schemas.openxmlformats.org/officeDocument/2006/relationships/image" Target="../media/image99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8" Type="http://schemas.openxmlformats.org/officeDocument/2006/relationships/image" Target="../media/image12.jpeg"/><Relationship Id="rId51" Type="http://schemas.openxmlformats.org/officeDocument/2006/relationships/image" Target="../media/image55.jpeg"/><Relationship Id="rId72" Type="http://schemas.openxmlformats.org/officeDocument/2006/relationships/image" Target="../media/image76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93" Type="http://schemas.openxmlformats.org/officeDocument/2006/relationships/image" Target="../media/image97.png"/><Relationship Id="rId3" Type="http://schemas.openxmlformats.org/officeDocument/2006/relationships/image" Target="../media/image7.jp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jpe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jpeg"/><Relationship Id="rId70" Type="http://schemas.openxmlformats.org/officeDocument/2006/relationships/image" Target="../media/image74.png"/><Relationship Id="rId75" Type="http://schemas.openxmlformats.org/officeDocument/2006/relationships/image" Target="../media/image79.jpeg"/><Relationship Id="rId83" Type="http://schemas.openxmlformats.org/officeDocument/2006/relationships/image" Target="../media/image87.jpeg"/><Relationship Id="rId88" Type="http://schemas.openxmlformats.org/officeDocument/2006/relationships/image" Target="../media/image92.png"/><Relationship Id="rId91" Type="http://schemas.openxmlformats.org/officeDocument/2006/relationships/image" Target="../media/image9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49" Type="http://schemas.openxmlformats.org/officeDocument/2006/relationships/image" Target="../media/image53.jpeg"/><Relationship Id="rId57" Type="http://schemas.openxmlformats.org/officeDocument/2006/relationships/image" Target="../media/image61.jpeg"/><Relationship Id="rId10" Type="http://schemas.openxmlformats.org/officeDocument/2006/relationships/image" Target="../media/image14.jpe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jpeg"/><Relationship Id="rId65" Type="http://schemas.openxmlformats.org/officeDocument/2006/relationships/image" Target="../media/image69.png"/><Relationship Id="rId73" Type="http://schemas.openxmlformats.org/officeDocument/2006/relationships/image" Target="../media/image77.jpeg"/><Relationship Id="rId78" Type="http://schemas.openxmlformats.org/officeDocument/2006/relationships/image" Target="../media/image82.jpeg"/><Relationship Id="rId81" Type="http://schemas.openxmlformats.org/officeDocument/2006/relationships/image" Target="../media/image85.jpeg"/><Relationship Id="rId86" Type="http://schemas.openxmlformats.org/officeDocument/2006/relationships/image" Target="../media/image90.png"/><Relationship Id="rId94" Type="http://schemas.openxmlformats.org/officeDocument/2006/relationships/image" Target="../media/image98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9" Type="http://schemas.openxmlformats.org/officeDocument/2006/relationships/image" Target="../media/image43.png"/><Relationship Id="rId34" Type="http://schemas.openxmlformats.org/officeDocument/2006/relationships/image" Target="../media/image38.png"/><Relationship Id="rId50" Type="http://schemas.openxmlformats.org/officeDocument/2006/relationships/image" Target="../media/image54.jpg"/><Relationship Id="rId55" Type="http://schemas.openxmlformats.org/officeDocument/2006/relationships/image" Target="../media/image59.png"/><Relationship Id="rId76" Type="http://schemas.openxmlformats.org/officeDocument/2006/relationships/image" Target="../media/image80.png"/><Relationship Id="rId7" Type="http://schemas.openxmlformats.org/officeDocument/2006/relationships/image" Target="../media/image11.png"/><Relationship Id="rId71" Type="http://schemas.openxmlformats.org/officeDocument/2006/relationships/image" Target="../media/image75.jpeg"/><Relationship Id="rId92" Type="http://schemas.openxmlformats.org/officeDocument/2006/relationships/image" Target="../media/image96.png"/><Relationship Id="rId2" Type="http://schemas.openxmlformats.org/officeDocument/2006/relationships/image" Target="../media/image6.png"/><Relationship Id="rId29" Type="http://schemas.openxmlformats.org/officeDocument/2006/relationships/image" Target="../media/image33.png"/><Relationship Id="rId24" Type="http://schemas.openxmlformats.org/officeDocument/2006/relationships/image" Target="../media/image28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70.jpeg"/><Relationship Id="rId87" Type="http://schemas.openxmlformats.org/officeDocument/2006/relationships/image" Target="../media/image91.jpeg"/><Relationship Id="rId61" Type="http://schemas.openxmlformats.org/officeDocument/2006/relationships/image" Target="../media/image65.jpeg"/><Relationship Id="rId82" Type="http://schemas.openxmlformats.org/officeDocument/2006/relationships/image" Target="../media/image86.gif"/><Relationship Id="rId19" Type="http://schemas.openxmlformats.org/officeDocument/2006/relationships/image" Target="../media/image23.png"/><Relationship Id="rId14" Type="http://schemas.openxmlformats.org/officeDocument/2006/relationships/image" Target="../media/image18.jp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56" Type="http://schemas.openxmlformats.org/officeDocument/2006/relationships/image" Target="../media/image60.png"/><Relationship Id="rId77" Type="http://schemas.openxmlformats.org/officeDocument/2006/relationships/image" Target="../media/image8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-6555" y="-21718"/>
            <a:ext cx="9144000" cy="6957392"/>
          </a:xfrm>
          <a:prstGeom prst="rect">
            <a:avLst/>
          </a:prstGeom>
          <a:solidFill>
            <a:srgbClr val="B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+mj-lt"/>
            </a:endParaRPr>
          </a:p>
        </p:txBody>
      </p:sp>
      <p:sp>
        <p:nvSpPr>
          <p:cNvPr id="9" name="Triangle isocèle 8"/>
          <p:cNvSpPr/>
          <p:nvPr/>
        </p:nvSpPr>
        <p:spPr>
          <a:xfrm rot="19893205">
            <a:off x="-112827" y="2384067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 rot="1456217">
            <a:off x="489172" y="2450912"/>
            <a:ext cx="267719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 rot="4098458">
            <a:off x="648641" y="2396956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5400000">
            <a:off x="1137682" y="2450419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19893205">
            <a:off x="1367919" y="3480362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7085888">
            <a:off x="275508" y="4185757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 rot="1860206">
            <a:off x="1789013" y="3978984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 rot="21157912">
            <a:off x="18839" y="3746944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10800000">
            <a:off x="42460" y="3513957"/>
            <a:ext cx="242942" cy="187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4098458">
            <a:off x="20779" y="3236019"/>
            <a:ext cx="195267" cy="126764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9893205">
            <a:off x="257192" y="3475662"/>
            <a:ext cx="334919" cy="308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19893205">
            <a:off x="1902119" y="2403317"/>
            <a:ext cx="188446" cy="1843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5400000">
            <a:off x="1744331" y="3170091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5400000">
            <a:off x="1931181" y="2697408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8169786">
            <a:off x="1029596" y="2912464"/>
            <a:ext cx="489835" cy="3917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 rot="692397">
            <a:off x="649149" y="2848465"/>
            <a:ext cx="236194" cy="1927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11434931">
            <a:off x="590017" y="3554242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 rot="11434931">
            <a:off x="1511093" y="4283533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 rot="8169786">
            <a:off x="742015" y="4263750"/>
            <a:ext cx="236967" cy="171869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 rot="19893205">
            <a:off x="917404" y="4184330"/>
            <a:ext cx="269137" cy="2219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 rot="8169786">
            <a:off x="1304804" y="4283941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 rot="2405152">
            <a:off x="185817" y="3088160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 rot="3817907">
            <a:off x="438187" y="3071672"/>
            <a:ext cx="407130" cy="33178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 rot="2459375">
            <a:off x="1543693" y="2448881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/>
          <p:cNvSpPr/>
          <p:nvPr/>
        </p:nvSpPr>
        <p:spPr>
          <a:xfrm rot="10451167">
            <a:off x="1907891" y="3080276"/>
            <a:ext cx="229028" cy="1559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11196220">
            <a:off x="1671622" y="2441059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/>
          <p:cNvSpPr/>
          <p:nvPr/>
        </p:nvSpPr>
        <p:spPr>
          <a:xfrm rot="17432184">
            <a:off x="733789" y="3267455"/>
            <a:ext cx="207735" cy="178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 rot="7401440">
            <a:off x="1303142" y="3397366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5707802">
            <a:off x="1408161" y="2736874"/>
            <a:ext cx="369878" cy="3598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/>
          <p:cNvSpPr/>
          <p:nvPr/>
        </p:nvSpPr>
        <p:spPr>
          <a:xfrm rot="6168813">
            <a:off x="1273649" y="3682698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 rot="17432184">
            <a:off x="956956" y="3652939"/>
            <a:ext cx="246455" cy="221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2459375">
            <a:off x="1122525" y="3993935"/>
            <a:ext cx="217091" cy="1601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/>
          <p:cNvSpPr/>
          <p:nvPr/>
        </p:nvSpPr>
        <p:spPr>
          <a:xfrm rot="9005240">
            <a:off x="600243" y="4003723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/>
          <p:cNvSpPr/>
          <p:nvPr/>
        </p:nvSpPr>
        <p:spPr>
          <a:xfrm rot="1456217">
            <a:off x="7473948" y="2466364"/>
            <a:ext cx="267719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riangle isocèle 42"/>
          <p:cNvSpPr/>
          <p:nvPr/>
        </p:nvSpPr>
        <p:spPr>
          <a:xfrm rot="4098458">
            <a:off x="7739307" y="2412408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riangle isocèle 43"/>
          <p:cNvSpPr/>
          <p:nvPr/>
        </p:nvSpPr>
        <p:spPr>
          <a:xfrm rot="5400000">
            <a:off x="8122458" y="2465871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riangle isocèle 44"/>
          <p:cNvSpPr/>
          <p:nvPr/>
        </p:nvSpPr>
        <p:spPr>
          <a:xfrm rot="19893205">
            <a:off x="8352695" y="3495814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riangle isocèle 45"/>
          <p:cNvSpPr/>
          <p:nvPr/>
        </p:nvSpPr>
        <p:spPr>
          <a:xfrm rot="7085888">
            <a:off x="7260284" y="4201209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riangle isocèle 46"/>
          <p:cNvSpPr/>
          <p:nvPr/>
        </p:nvSpPr>
        <p:spPr>
          <a:xfrm rot="1860206">
            <a:off x="8773789" y="3994436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/>
          <p:cNvSpPr/>
          <p:nvPr/>
        </p:nvSpPr>
        <p:spPr>
          <a:xfrm rot="21157912">
            <a:off x="7003615" y="3762396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 rot="10800000">
            <a:off x="7027236" y="3529409"/>
            <a:ext cx="242942" cy="187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 rot="4098458">
            <a:off x="7005555" y="3251471"/>
            <a:ext cx="195267" cy="126764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/>
          <p:cNvSpPr/>
          <p:nvPr/>
        </p:nvSpPr>
        <p:spPr>
          <a:xfrm rot="19893205">
            <a:off x="7241968" y="3491114"/>
            <a:ext cx="334919" cy="308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riangle isocèle 51"/>
          <p:cNvSpPr/>
          <p:nvPr/>
        </p:nvSpPr>
        <p:spPr>
          <a:xfrm rot="19893205">
            <a:off x="8886895" y="2418769"/>
            <a:ext cx="188446" cy="1843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isocèle 52"/>
          <p:cNvSpPr/>
          <p:nvPr/>
        </p:nvSpPr>
        <p:spPr>
          <a:xfrm rot="5400000">
            <a:off x="8729107" y="3185543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/>
          <p:cNvSpPr/>
          <p:nvPr/>
        </p:nvSpPr>
        <p:spPr>
          <a:xfrm rot="5400000">
            <a:off x="8915957" y="2712860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riangle isocèle 54"/>
          <p:cNvSpPr/>
          <p:nvPr/>
        </p:nvSpPr>
        <p:spPr>
          <a:xfrm rot="8169786">
            <a:off x="8014372" y="2927916"/>
            <a:ext cx="489835" cy="3917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isocèle 55"/>
          <p:cNvSpPr/>
          <p:nvPr/>
        </p:nvSpPr>
        <p:spPr>
          <a:xfrm rot="692397">
            <a:off x="7633925" y="2863917"/>
            <a:ext cx="236194" cy="1927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/>
          <p:nvPr/>
        </p:nvSpPr>
        <p:spPr>
          <a:xfrm rot="11434931">
            <a:off x="7574793" y="3569694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riangle isocèle 57"/>
          <p:cNvSpPr/>
          <p:nvPr/>
        </p:nvSpPr>
        <p:spPr>
          <a:xfrm rot="11434931">
            <a:off x="8495869" y="4298985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riangle isocèle 58"/>
          <p:cNvSpPr/>
          <p:nvPr/>
        </p:nvSpPr>
        <p:spPr>
          <a:xfrm rot="8169786">
            <a:off x="7726791" y="4279202"/>
            <a:ext cx="236967" cy="171869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Triangle isocèle 59"/>
          <p:cNvSpPr/>
          <p:nvPr/>
        </p:nvSpPr>
        <p:spPr>
          <a:xfrm rot="19893205">
            <a:off x="7902180" y="4199782"/>
            <a:ext cx="269137" cy="2219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/>
          <p:cNvSpPr/>
          <p:nvPr/>
        </p:nvSpPr>
        <p:spPr>
          <a:xfrm rot="8169786">
            <a:off x="8289580" y="4299393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isocèle 61"/>
          <p:cNvSpPr/>
          <p:nvPr/>
        </p:nvSpPr>
        <p:spPr>
          <a:xfrm rot="2405152">
            <a:off x="7170593" y="3103612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isocèle 62"/>
          <p:cNvSpPr/>
          <p:nvPr/>
        </p:nvSpPr>
        <p:spPr>
          <a:xfrm rot="3817907">
            <a:off x="7422963" y="3087124"/>
            <a:ext cx="407130" cy="33178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riangle isocèle 63"/>
          <p:cNvSpPr/>
          <p:nvPr/>
        </p:nvSpPr>
        <p:spPr>
          <a:xfrm rot="2459375">
            <a:off x="8528469" y="2464333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Triangle isocèle 64"/>
          <p:cNvSpPr/>
          <p:nvPr/>
        </p:nvSpPr>
        <p:spPr>
          <a:xfrm rot="10451167">
            <a:off x="8892667" y="3095728"/>
            <a:ext cx="229028" cy="1559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/>
          <p:cNvSpPr/>
          <p:nvPr/>
        </p:nvSpPr>
        <p:spPr>
          <a:xfrm rot="11196220">
            <a:off x="8656398" y="2456511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riangle isocèle 66"/>
          <p:cNvSpPr/>
          <p:nvPr/>
        </p:nvSpPr>
        <p:spPr>
          <a:xfrm rot="17432184">
            <a:off x="7718565" y="3282907"/>
            <a:ext cx="207735" cy="178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 rot="7401440">
            <a:off x="8287918" y="3412818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isocèle 68"/>
          <p:cNvSpPr/>
          <p:nvPr/>
        </p:nvSpPr>
        <p:spPr>
          <a:xfrm rot="15707802">
            <a:off x="8392937" y="2752326"/>
            <a:ext cx="369878" cy="3598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isocèle 69"/>
          <p:cNvSpPr/>
          <p:nvPr/>
        </p:nvSpPr>
        <p:spPr>
          <a:xfrm rot="6168813">
            <a:off x="8258425" y="3698150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/>
          <p:cNvSpPr/>
          <p:nvPr/>
        </p:nvSpPr>
        <p:spPr>
          <a:xfrm rot="17432184">
            <a:off x="7941732" y="3668391"/>
            <a:ext cx="246455" cy="221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Triangle isocèle 71"/>
          <p:cNvSpPr/>
          <p:nvPr/>
        </p:nvSpPr>
        <p:spPr>
          <a:xfrm rot="2459375">
            <a:off x="8107301" y="4009387"/>
            <a:ext cx="217091" cy="1601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isocèle 72"/>
          <p:cNvSpPr/>
          <p:nvPr/>
        </p:nvSpPr>
        <p:spPr>
          <a:xfrm rot="9005240">
            <a:off x="7585019" y="4019175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isocèle 73"/>
          <p:cNvSpPr/>
          <p:nvPr/>
        </p:nvSpPr>
        <p:spPr>
          <a:xfrm rot="19893205">
            <a:off x="6829539" y="2384067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Picture 2" descr="C:\Users\Ange-Wilfried\Desktop\Camille\PLAYITAGAIN\Charte graphique\logo PIA pour fond rou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05264"/>
            <a:ext cx="3037271" cy="10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ZoneTexte 76"/>
          <p:cNvSpPr txBox="1"/>
          <p:nvPr/>
        </p:nvSpPr>
        <p:spPr>
          <a:xfrm>
            <a:off x="93842" y="4815791"/>
            <a:ext cx="311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1400" b="0" dirty="0">
                <a:solidFill>
                  <a:schemeClr val="bg1"/>
                </a:solidFill>
                <a:latin typeface="+mj-lt"/>
                <a:cs typeface="Arial"/>
              </a:rPr>
              <a:t>A l’attention de :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0" hasCustomPrompt="1"/>
          </p:nvPr>
        </p:nvSpPr>
        <p:spPr>
          <a:xfrm>
            <a:off x="2110327" y="2534534"/>
            <a:ext cx="4910236" cy="7556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buNone/>
              <a:defRPr lang="fr-FR" sz="2000" b="1" kern="1200" spc="600" dirty="0">
                <a:solidFill>
                  <a:srgbClr val="ECA624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Proposition</a:t>
            </a:r>
          </a:p>
        </p:txBody>
      </p:sp>
      <p:sp>
        <p:nvSpPr>
          <p:cNvPr id="83" name="Espace réservé du texte 81"/>
          <p:cNvSpPr>
            <a:spLocks noGrp="1"/>
          </p:cNvSpPr>
          <p:nvPr>
            <p:ph type="body" sz="quarter" idx="11" hasCustomPrompt="1"/>
          </p:nvPr>
        </p:nvSpPr>
        <p:spPr>
          <a:xfrm>
            <a:off x="2089433" y="3352262"/>
            <a:ext cx="4910236" cy="7556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buNone/>
              <a:defRPr lang="fr-FR" sz="2400" b="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proposition</a:t>
            </a:r>
          </a:p>
        </p:txBody>
      </p:sp>
      <p:sp>
        <p:nvSpPr>
          <p:cNvPr id="85" name="Espace réservé du texte 84"/>
          <p:cNvSpPr>
            <a:spLocks noGrp="1"/>
          </p:cNvSpPr>
          <p:nvPr>
            <p:ph type="body" sz="quarter" idx="12" hasCustomPrompt="1"/>
          </p:nvPr>
        </p:nvSpPr>
        <p:spPr>
          <a:xfrm>
            <a:off x="93663" y="5271390"/>
            <a:ext cx="2622550" cy="739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FR" sz="1400" b="0" i="1" kern="1200" baseline="0" dirty="0" smtClean="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0" algn="l" defTabSz="914400" rtl="0" eaLnBrk="1" latinLnBrk="0" hangingPunct="1">
              <a:defRPr lang="fr-FR" sz="1800" b="1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algn="l" defTabSz="914400" rtl="0" eaLnBrk="1" latinLnBrk="0" hangingPunct="1">
              <a:defRPr lang="fr-FR" sz="1800" b="1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algn="l" defTabSz="914400" rtl="0" eaLnBrk="1" latinLnBrk="0" hangingPunct="1">
              <a:defRPr lang="fr-FR" sz="1800" b="1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algn="l" defTabSz="914400" rtl="0" eaLnBrk="1" latinLnBrk="0" hangingPunct="1">
              <a:defRPr lang="fr-FR" sz="1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dirty="0"/>
              <a:t>Nom du / des </a:t>
            </a:r>
            <a:r>
              <a:rPr lang="fr-FR" dirty="0" err="1"/>
              <a:t>client.s</a:t>
            </a:r>
            <a:endParaRPr lang="fr-FR" dirty="0"/>
          </a:p>
        </p:txBody>
      </p:sp>
      <p:sp>
        <p:nvSpPr>
          <p:cNvPr id="7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305523" y="331917"/>
            <a:ext cx="1328180" cy="36512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E905D4-F68A-4A37-9A21-39E66E75EEC0}"/>
              </a:ext>
            </a:extLst>
          </p:cNvPr>
          <p:cNvSpPr/>
          <p:nvPr/>
        </p:nvSpPr>
        <p:spPr>
          <a:xfrm>
            <a:off x="0" y="6369095"/>
            <a:ext cx="52157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fr-FR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PLAYITAGAIN (SAS)- 8 rue Lemercier - 75017 PARIS-</a:t>
            </a:r>
            <a:r>
              <a:rPr lang="is-IS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01 84 20 46 78- SIRET:803 165 752 00012-</a:t>
            </a:r>
            <a:r>
              <a:rPr lang="fr-FR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</a:t>
            </a:r>
            <a:r>
              <a:rPr lang="is-IS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ode APE/NAF:9001Z-</a:t>
            </a:r>
            <a:r>
              <a:rPr lang="is-IS" sz="900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is-IS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n°licence entrepreneur de spectacle:</a:t>
            </a:r>
            <a:r>
              <a:rPr lang="fi-FI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2-1102081-n°déclaration </a:t>
            </a:r>
            <a:r>
              <a:rPr lang="fi-FI" sz="90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d’activité</a:t>
            </a:r>
            <a:r>
              <a:rPr lang="fi-FI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i-FI" sz="90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d’un</a:t>
            </a:r>
            <a:r>
              <a:rPr lang="fi-FI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i-FI" sz="90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prestataire</a:t>
            </a:r>
            <a:r>
              <a:rPr lang="fi-FI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fi-FI" sz="90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formation</a:t>
            </a:r>
            <a:r>
              <a:rPr lang="fi-FI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:</a:t>
            </a:r>
            <a:r>
              <a:rPr lang="is-IS" sz="9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11 92 20858 92- identifiant DATADOCK:0016605</a:t>
            </a:r>
          </a:p>
        </p:txBody>
      </p:sp>
      <p:sp>
        <p:nvSpPr>
          <p:cNvPr id="84" name="Espace réservé du texte 81"/>
          <p:cNvSpPr>
            <a:spLocks noGrp="1"/>
          </p:cNvSpPr>
          <p:nvPr>
            <p:ph type="body" sz="quarter" idx="16" hasCustomPrompt="1"/>
          </p:nvPr>
        </p:nvSpPr>
        <p:spPr>
          <a:xfrm>
            <a:off x="6954005" y="260328"/>
            <a:ext cx="1949938" cy="755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fr-FR" sz="1800" b="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Logo entreprise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06" y="6318162"/>
            <a:ext cx="541472" cy="583008"/>
          </a:xfrm>
          <a:prstGeom prst="rect">
            <a:avLst/>
          </a:prstGeom>
        </p:spPr>
      </p:pic>
      <p:sp>
        <p:nvSpPr>
          <p:cNvPr id="81" name="Espace réservé du texte 80">
            <a:extLst>
              <a:ext uri="{FF2B5EF4-FFF2-40B4-BE49-F238E27FC236}">
                <a16:creationId xmlns:a16="http://schemas.microsoft.com/office/drawing/2014/main" id="{6754A5BF-9B5D-4454-A6EA-5CAFF888D6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6007" y="1393290"/>
            <a:ext cx="255746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Votre interlocuteur /</a:t>
            </a:r>
            <a:r>
              <a:rPr lang="fr-FR" dirty="0" err="1"/>
              <a:t>trice</a:t>
            </a:r>
            <a:r>
              <a:rPr lang="fr-FR" dirty="0"/>
              <a:t> : Prénom Nom</a:t>
            </a:r>
          </a:p>
        </p:txBody>
      </p:sp>
    </p:spTree>
    <p:extLst>
      <p:ext uri="{BB962C8B-B14F-4D97-AF65-F5344CB8AC3E}">
        <p14:creationId xmlns:p14="http://schemas.microsoft.com/office/powerpoint/2010/main" val="256012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6512" y="-69630"/>
            <a:ext cx="9144000" cy="6957392"/>
          </a:xfrm>
          <a:prstGeom prst="rect">
            <a:avLst/>
          </a:prstGeom>
          <a:solidFill>
            <a:srgbClr val="B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 rot="19893205">
            <a:off x="-146709" y="2543535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1456217">
            <a:off x="455290" y="2610380"/>
            <a:ext cx="267719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4098458">
            <a:off x="720649" y="2556424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5400000">
            <a:off x="1103800" y="2609887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 rot="19893205">
            <a:off x="1334037" y="3639830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 rot="7085888">
            <a:off x="241626" y="4345225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1860206">
            <a:off x="1755131" y="4138452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21157912">
            <a:off x="-15043" y="3906412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0800000">
            <a:off x="8578" y="3673425"/>
            <a:ext cx="242942" cy="187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4098458">
            <a:off x="-13103" y="3395487"/>
            <a:ext cx="195267" cy="126764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19893205">
            <a:off x="223310" y="3635130"/>
            <a:ext cx="334919" cy="308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19893205">
            <a:off x="1868237" y="2562785"/>
            <a:ext cx="188446" cy="1843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5400000">
            <a:off x="1710449" y="3329559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 rot="5400000">
            <a:off x="1897299" y="2856876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8169786">
            <a:off x="995714" y="3071932"/>
            <a:ext cx="489835" cy="3917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 rot="692397">
            <a:off x="615267" y="3007933"/>
            <a:ext cx="236194" cy="1927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 rot="11434931">
            <a:off x="556135" y="3713710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 rot="11434931">
            <a:off x="1477211" y="4443001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 rot="8169786">
            <a:off x="708133" y="4423218"/>
            <a:ext cx="236967" cy="171869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 rot="19893205">
            <a:off x="883522" y="4343798"/>
            <a:ext cx="269137" cy="2219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 rot="8169786">
            <a:off x="1270922" y="4443409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 rot="2405152">
            <a:off x="151935" y="3247628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/>
          <p:cNvSpPr/>
          <p:nvPr/>
        </p:nvSpPr>
        <p:spPr>
          <a:xfrm rot="3817907">
            <a:off x="404305" y="3231140"/>
            <a:ext cx="407130" cy="33178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2459375">
            <a:off x="1509811" y="2608349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/>
          <p:cNvSpPr/>
          <p:nvPr/>
        </p:nvSpPr>
        <p:spPr>
          <a:xfrm rot="10451167">
            <a:off x="1874009" y="3239744"/>
            <a:ext cx="229028" cy="1559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 rot="11196220">
            <a:off x="1637740" y="2600527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7432184">
            <a:off x="699907" y="3426923"/>
            <a:ext cx="207735" cy="178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/>
          <p:cNvSpPr/>
          <p:nvPr/>
        </p:nvSpPr>
        <p:spPr>
          <a:xfrm rot="7401440">
            <a:off x="1269260" y="3556834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 rot="15707802">
            <a:off x="1374279" y="2896342"/>
            <a:ext cx="369878" cy="3598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6168813">
            <a:off x="1239767" y="3842166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/>
          <p:cNvSpPr/>
          <p:nvPr/>
        </p:nvSpPr>
        <p:spPr>
          <a:xfrm rot="17432184">
            <a:off x="923074" y="3812407"/>
            <a:ext cx="246455" cy="221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/>
          <p:cNvSpPr/>
          <p:nvPr/>
        </p:nvSpPr>
        <p:spPr>
          <a:xfrm rot="2459375">
            <a:off x="1088643" y="4153403"/>
            <a:ext cx="217091" cy="1601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riangle isocèle 42"/>
          <p:cNvSpPr/>
          <p:nvPr/>
        </p:nvSpPr>
        <p:spPr>
          <a:xfrm rot="9005240">
            <a:off x="566361" y="4163191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riangle isocèle 43"/>
          <p:cNvSpPr/>
          <p:nvPr/>
        </p:nvSpPr>
        <p:spPr>
          <a:xfrm rot="1456217">
            <a:off x="2577404" y="2610380"/>
            <a:ext cx="267719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riangle isocèle 44"/>
          <p:cNvSpPr/>
          <p:nvPr/>
        </p:nvSpPr>
        <p:spPr>
          <a:xfrm rot="4098458">
            <a:off x="2842763" y="2556424"/>
            <a:ext cx="415280" cy="3615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riangle isocèle 45"/>
          <p:cNvSpPr/>
          <p:nvPr/>
        </p:nvSpPr>
        <p:spPr>
          <a:xfrm rot="5400000">
            <a:off x="3225914" y="2609887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riangle isocèle 46"/>
          <p:cNvSpPr/>
          <p:nvPr/>
        </p:nvSpPr>
        <p:spPr>
          <a:xfrm rot="3900552">
            <a:off x="3714243" y="3615562"/>
            <a:ext cx="577525" cy="5096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Triangle isocèle 47"/>
          <p:cNvSpPr/>
          <p:nvPr/>
        </p:nvSpPr>
        <p:spPr>
          <a:xfrm rot="7085888">
            <a:off x="2363740" y="4345225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 rot="1860206">
            <a:off x="3877245" y="4138452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 rot="21157912">
            <a:off x="2107071" y="3906412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/>
          <p:cNvSpPr/>
          <p:nvPr/>
        </p:nvSpPr>
        <p:spPr>
          <a:xfrm rot="10800000">
            <a:off x="2130692" y="3673425"/>
            <a:ext cx="242942" cy="187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riangle isocèle 51"/>
          <p:cNvSpPr/>
          <p:nvPr/>
        </p:nvSpPr>
        <p:spPr>
          <a:xfrm rot="4098458">
            <a:off x="2109011" y="3395487"/>
            <a:ext cx="195267" cy="126764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isocèle 52"/>
          <p:cNvSpPr/>
          <p:nvPr/>
        </p:nvSpPr>
        <p:spPr>
          <a:xfrm rot="19893205">
            <a:off x="2345424" y="3635130"/>
            <a:ext cx="334919" cy="308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/>
          <p:cNvSpPr/>
          <p:nvPr/>
        </p:nvSpPr>
        <p:spPr>
          <a:xfrm rot="19893205">
            <a:off x="3990351" y="2562785"/>
            <a:ext cx="188446" cy="1843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riangle isocèle 54"/>
          <p:cNvSpPr/>
          <p:nvPr/>
        </p:nvSpPr>
        <p:spPr>
          <a:xfrm rot="5400000">
            <a:off x="3768096" y="3296801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isocèle 55"/>
          <p:cNvSpPr/>
          <p:nvPr/>
        </p:nvSpPr>
        <p:spPr>
          <a:xfrm rot="5400000">
            <a:off x="4019413" y="2856876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/>
          <p:nvPr/>
        </p:nvSpPr>
        <p:spPr>
          <a:xfrm rot="8169786">
            <a:off x="3117828" y="3071932"/>
            <a:ext cx="489835" cy="3917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riangle isocèle 57"/>
          <p:cNvSpPr/>
          <p:nvPr/>
        </p:nvSpPr>
        <p:spPr>
          <a:xfrm rot="692397">
            <a:off x="2737381" y="3007933"/>
            <a:ext cx="236194" cy="1927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riangle isocèle 58"/>
          <p:cNvSpPr/>
          <p:nvPr/>
        </p:nvSpPr>
        <p:spPr>
          <a:xfrm rot="11434931">
            <a:off x="2678249" y="3713710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Triangle isocèle 59"/>
          <p:cNvSpPr/>
          <p:nvPr/>
        </p:nvSpPr>
        <p:spPr>
          <a:xfrm rot="11434931">
            <a:off x="3599325" y="4443001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/>
          <p:cNvSpPr/>
          <p:nvPr/>
        </p:nvSpPr>
        <p:spPr>
          <a:xfrm rot="8169786">
            <a:off x="2830247" y="4423218"/>
            <a:ext cx="236967" cy="171869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isocèle 61"/>
          <p:cNvSpPr/>
          <p:nvPr/>
        </p:nvSpPr>
        <p:spPr>
          <a:xfrm rot="19893205">
            <a:off x="3005636" y="4343798"/>
            <a:ext cx="269137" cy="2219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isocèle 62"/>
          <p:cNvSpPr/>
          <p:nvPr/>
        </p:nvSpPr>
        <p:spPr>
          <a:xfrm rot="8169786">
            <a:off x="3393036" y="4443409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riangle isocèle 63"/>
          <p:cNvSpPr/>
          <p:nvPr/>
        </p:nvSpPr>
        <p:spPr>
          <a:xfrm rot="2405152">
            <a:off x="2274049" y="3247628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Triangle isocèle 64"/>
          <p:cNvSpPr/>
          <p:nvPr/>
        </p:nvSpPr>
        <p:spPr>
          <a:xfrm rot="3817907">
            <a:off x="2526419" y="3231140"/>
            <a:ext cx="407130" cy="33178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/>
          <p:cNvSpPr/>
          <p:nvPr/>
        </p:nvSpPr>
        <p:spPr>
          <a:xfrm rot="2459375">
            <a:off x="3631925" y="2608349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riangle isocèle 66"/>
          <p:cNvSpPr/>
          <p:nvPr/>
        </p:nvSpPr>
        <p:spPr>
          <a:xfrm rot="10451167">
            <a:off x="3996123" y="3152167"/>
            <a:ext cx="229028" cy="1559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 rot="11196220">
            <a:off x="3759854" y="2600527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isocèle 68"/>
          <p:cNvSpPr/>
          <p:nvPr/>
        </p:nvSpPr>
        <p:spPr>
          <a:xfrm rot="17432184">
            <a:off x="2822021" y="3426923"/>
            <a:ext cx="207735" cy="178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isocèle 69"/>
          <p:cNvSpPr/>
          <p:nvPr/>
        </p:nvSpPr>
        <p:spPr>
          <a:xfrm rot="7401440">
            <a:off x="3391374" y="3556834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/>
          <p:cNvSpPr/>
          <p:nvPr/>
        </p:nvSpPr>
        <p:spPr>
          <a:xfrm rot="15707802">
            <a:off x="3496393" y="2896342"/>
            <a:ext cx="369878" cy="3598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Triangle isocèle 71"/>
          <p:cNvSpPr/>
          <p:nvPr/>
        </p:nvSpPr>
        <p:spPr>
          <a:xfrm rot="6168813">
            <a:off x="3361881" y="3842166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isocèle 72"/>
          <p:cNvSpPr/>
          <p:nvPr/>
        </p:nvSpPr>
        <p:spPr>
          <a:xfrm rot="17432184">
            <a:off x="3045188" y="3812407"/>
            <a:ext cx="246455" cy="221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isocèle 73"/>
          <p:cNvSpPr/>
          <p:nvPr/>
        </p:nvSpPr>
        <p:spPr>
          <a:xfrm rot="2459375">
            <a:off x="3210757" y="4153403"/>
            <a:ext cx="217091" cy="1601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/>
          <p:cNvSpPr/>
          <p:nvPr/>
        </p:nvSpPr>
        <p:spPr>
          <a:xfrm rot="9005240">
            <a:off x="2688475" y="4163191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/>
          <p:cNvSpPr/>
          <p:nvPr/>
        </p:nvSpPr>
        <p:spPr>
          <a:xfrm rot="20838281">
            <a:off x="2093888" y="2654234"/>
            <a:ext cx="490042" cy="453610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isocèle 76"/>
          <p:cNvSpPr/>
          <p:nvPr/>
        </p:nvSpPr>
        <p:spPr>
          <a:xfrm rot="10451167">
            <a:off x="3543571" y="4125899"/>
            <a:ext cx="229028" cy="1559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8" name="Picture 2" descr="C:\Users\Ange-Wilfried\Desktop\Camille\PLAYITAGAIN\Charte graphique\logo PIA pour fond rou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05264"/>
            <a:ext cx="3037271" cy="10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C:\Users\Ange-Wilfried\Desktop\Camille\PLAYITAGAIN\Images\logo youtube gran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05" y="5913767"/>
            <a:ext cx="1224135" cy="7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associé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49" y="6070207"/>
            <a:ext cx="510376" cy="5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é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5957735"/>
            <a:ext cx="711190" cy="7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92" y="6070141"/>
            <a:ext cx="496393" cy="496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704" y="6053469"/>
            <a:ext cx="2317588" cy="50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200" b="0" i="1" kern="1200" baseline="0" dirty="0">
                <a:solidFill>
                  <a:schemeClr val="bg1"/>
                </a:solidFill>
                <a:latin typeface="+mj-lt"/>
                <a:ea typeface="+mj-ea"/>
                <a:cs typeface="+mn-cs"/>
              </a:rPr>
              <a:t>Cliquez sur les logos pour nous suivre sur les réseaux sociaux !</a:t>
            </a:r>
          </a:p>
        </p:txBody>
      </p:sp>
      <p:sp>
        <p:nvSpPr>
          <p:cNvPr id="79" name="Rectangle 78"/>
          <p:cNvSpPr/>
          <p:nvPr userDrawn="1"/>
        </p:nvSpPr>
        <p:spPr>
          <a:xfrm>
            <a:off x="5433879" y="3176336"/>
            <a:ext cx="2317588" cy="50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3200" b="0" i="0" kern="1200" baseline="0" dirty="0">
                <a:solidFill>
                  <a:schemeClr val="bg1"/>
                </a:solidFill>
                <a:latin typeface="+mj-lt"/>
                <a:ea typeface="+mj-ea"/>
                <a:cs typeface="+mn-cs"/>
              </a:rPr>
              <a:t>A bientôt !</a:t>
            </a:r>
          </a:p>
        </p:txBody>
      </p:sp>
    </p:spTree>
    <p:extLst>
      <p:ext uri="{BB962C8B-B14F-4D97-AF65-F5344CB8AC3E}">
        <p14:creationId xmlns:p14="http://schemas.microsoft.com/office/powerpoint/2010/main" val="18227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1A01-8994-7249-A5FE-65D822DE179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D695-723F-B046-B5A5-069710362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1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isocèle 14"/>
          <p:cNvSpPr/>
          <p:nvPr/>
        </p:nvSpPr>
        <p:spPr>
          <a:xfrm rot="18783168">
            <a:off x="8608506" y="6287823"/>
            <a:ext cx="542524" cy="477106"/>
          </a:xfrm>
          <a:prstGeom prst="triangle">
            <a:avLst>
              <a:gd name="adj" fmla="val 48863"/>
            </a:avLst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89200" y="273600"/>
            <a:ext cx="7293600" cy="460800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57200" y="1494680"/>
            <a:ext cx="8229600" cy="45252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200">
                <a:latin typeface="+mj-lt"/>
              </a:defRPr>
            </a:lvl1pPr>
            <a:lvl2pPr marL="685800" indent="-228600">
              <a:buFontTx/>
              <a:buBlip>
                <a:blip r:embed="rId3"/>
              </a:buBlip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400"/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7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titre +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4"/>
          <p:cNvSpPr/>
          <p:nvPr/>
        </p:nvSpPr>
        <p:spPr>
          <a:xfrm rot="18783168">
            <a:off x="8608506" y="6287823"/>
            <a:ext cx="542524" cy="477106"/>
          </a:xfrm>
          <a:prstGeom prst="triangle">
            <a:avLst>
              <a:gd name="adj" fmla="val 48863"/>
            </a:avLst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57200" y="1494680"/>
            <a:ext cx="8229600" cy="45252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200">
                <a:latin typeface="+mj-lt"/>
              </a:defRPr>
            </a:lvl1pPr>
            <a:lvl2pPr marL="685800" indent="-228600">
              <a:buFontTx/>
              <a:buBlip>
                <a:blip r:embed="rId3"/>
              </a:buBlip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2080387" y="638609"/>
            <a:ext cx="5221287" cy="4638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 baseline="0">
                <a:solidFill>
                  <a:srgbClr val="EDA424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111820" y="6462366"/>
            <a:ext cx="1328180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332383" y="6462366"/>
            <a:ext cx="1643269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sp>
        <p:nvSpPr>
          <p:cNvPr id="11" name="Titre 13">
            <a:extLst>
              <a:ext uri="{FF2B5EF4-FFF2-40B4-BE49-F238E27FC236}">
                <a16:creationId xmlns:a16="http://schemas.microsoft.com/office/drawing/2014/main" id="{FF60C95B-C7B9-4AB2-8E15-E4D993B77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200" y="170088"/>
            <a:ext cx="7293600" cy="460800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22558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B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Triangle isocèle 14"/>
          <p:cNvSpPr/>
          <p:nvPr/>
        </p:nvSpPr>
        <p:spPr>
          <a:xfrm rot="18783168">
            <a:off x="8535089" y="6276991"/>
            <a:ext cx="629172" cy="529627"/>
          </a:xfrm>
          <a:prstGeom prst="triangle">
            <a:avLst>
              <a:gd name="adj" fmla="val 512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 rot="19893205">
            <a:off x="-112827" y="2384067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456217">
            <a:off x="489172" y="2450912"/>
            <a:ext cx="267719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4098458">
            <a:off x="648641" y="2396956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1137682" y="2450419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9893205">
            <a:off x="1367919" y="3480362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7085888">
            <a:off x="275508" y="4185757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 rot="1860206">
            <a:off x="1789013" y="3978984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 rot="21157912">
            <a:off x="18839" y="3746944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10800000">
            <a:off x="42460" y="3513957"/>
            <a:ext cx="242942" cy="187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4098458">
            <a:off x="20779" y="3236019"/>
            <a:ext cx="195267" cy="126764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9893205">
            <a:off x="257192" y="3475662"/>
            <a:ext cx="334919" cy="308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 rot="19893205">
            <a:off x="1902119" y="2403317"/>
            <a:ext cx="188446" cy="1843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 rot="5400000">
            <a:off x="1744331" y="3170091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5400000">
            <a:off x="1931181" y="2697408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8169786">
            <a:off x="1029596" y="2912464"/>
            <a:ext cx="489835" cy="3917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692397">
            <a:off x="649149" y="2848465"/>
            <a:ext cx="236194" cy="1927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11434931">
            <a:off x="590017" y="3554242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11434931">
            <a:off x="1511093" y="4283533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8169786">
            <a:off x="742015" y="4263750"/>
            <a:ext cx="236967" cy="171869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19893205">
            <a:off x="917404" y="4184330"/>
            <a:ext cx="269137" cy="2219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 rot="8169786">
            <a:off x="1304804" y="4283941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2405152">
            <a:off x="185817" y="3088160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 rot="3817907">
            <a:off x="438187" y="3071672"/>
            <a:ext cx="407130" cy="33178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 rot="2459375">
            <a:off x="1543693" y="2448881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 rot="10451167">
            <a:off x="1907891" y="3080276"/>
            <a:ext cx="229028" cy="1559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 rot="11196220">
            <a:off x="1671622" y="2441059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 rot="17432184">
            <a:off x="733789" y="3267455"/>
            <a:ext cx="207735" cy="178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 rot="7401440">
            <a:off x="1303142" y="3397366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 rot="15707802">
            <a:off x="1408161" y="2736874"/>
            <a:ext cx="369878" cy="3598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/>
          <p:cNvSpPr/>
          <p:nvPr/>
        </p:nvSpPr>
        <p:spPr>
          <a:xfrm rot="6168813">
            <a:off x="1273649" y="3682698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17432184">
            <a:off x="956956" y="3652939"/>
            <a:ext cx="246455" cy="221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/>
          <p:cNvSpPr/>
          <p:nvPr/>
        </p:nvSpPr>
        <p:spPr>
          <a:xfrm rot="2459375">
            <a:off x="1122525" y="3993935"/>
            <a:ext cx="217091" cy="1601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 rot="9005240">
            <a:off x="600243" y="4003723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9893205">
            <a:off x="2000900" y="2390695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/>
          <p:cNvSpPr/>
          <p:nvPr/>
        </p:nvSpPr>
        <p:spPr>
          <a:xfrm rot="1456217">
            <a:off x="2602899" y="2457540"/>
            <a:ext cx="267719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 rot="4098458">
            <a:off x="2762368" y="2403584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5400000">
            <a:off x="3251409" y="2457047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/>
          <p:cNvSpPr/>
          <p:nvPr/>
        </p:nvSpPr>
        <p:spPr>
          <a:xfrm rot="19893205">
            <a:off x="3481646" y="3486990"/>
            <a:ext cx="66097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/>
          <p:cNvSpPr/>
          <p:nvPr/>
        </p:nvSpPr>
        <p:spPr>
          <a:xfrm rot="7085888">
            <a:off x="2389235" y="4192385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riangle isocèle 42"/>
          <p:cNvSpPr/>
          <p:nvPr/>
        </p:nvSpPr>
        <p:spPr>
          <a:xfrm rot="1860206">
            <a:off x="3902740" y="3985612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riangle isocèle 43"/>
          <p:cNvSpPr/>
          <p:nvPr/>
        </p:nvSpPr>
        <p:spPr>
          <a:xfrm rot="21157912">
            <a:off x="2132566" y="3753572"/>
            <a:ext cx="415280" cy="36154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riangle isocèle 44"/>
          <p:cNvSpPr/>
          <p:nvPr/>
        </p:nvSpPr>
        <p:spPr>
          <a:xfrm rot="10800000">
            <a:off x="2156187" y="3520585"/>
            <a:ext cx="242942" cy="187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riangle isocèle 45"/>
          <p:cNvSpPr/>
          <p:nvPr/>
        </p:nvSpPr>
        <p:spPr>
          <a:xfrm rot="4098458">
            <a:off x="2134506" y="3242647"/>
            <a:ext cx="195267" cy="126764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riangle isocèle 46"/>
          <p:cNvSpPr/>
          <p:nvPr/>
        </p:nvSpPr>
        <p:spPr>
          <a:xfrm rot="19893205">
            <a:off x="2370919" y="3482290"/>
            <a:ext cx="334919" cy="3088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/>
          <p:cNvSpPr/>
          <p:nvPr/>
        </p:nvSpPr>
        <p:spPr>
          <a:xfrm rot="19893205">
            <a:off x="4015846" y="2409945"/>
            <a:ext cx="188446" cy="1843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 rot="5400000">
            <a:off x="3858058" y="3176719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 rot="5400000">
            <a:off x="4044908" y="2704036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/>
          <p:cNvSpPr/>
          <p:nvPr/>
        </p:nvSpPr>
        <p:spPr>
          <a:xfrm rot="8169786">
            <a:off x="3143323" y="2919092"/>
            <a:ext cx="489835" cy="3917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riangle isocèle 51"/>
          <p:cNvSpPr/>
          <p:nvPr/>
        </p:nvSpPr>
        <p:spPr>
          <a:xfrm rot="692397">
            <a:off x="2762876" y="2855093"/>
            <a:ext cx="236194" cy="1927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isocèle 52"/>
          <p:cNvSpPr/>
          <p:nvPr/>
        </p:nvSpPr>
        <p:spPr>
          <a:xfrm rot="11434931">
            <a:off x="2703744" y="3560870"/>
            <a:ext cx="398881" cy="37524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/>
          <p:cNvSpPr/>
          <p:nvPr/>
        </p:nvSpPr>
        <p:spPr>
          <a:xfrm rot="11434931">
            <a:off x="3624820" y="4290161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riangle isocèle 54"/>
          <p:cNvSpPr/>
          <p:nvPr/>
        </p:nvSpPr>
        <p:spPr>
          <a:xfrm rot="8169786">
            <a:off x="2855742" y="4270378"/>
            <a:ext cx="236967" cy="171869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isocèle 55"/>
          <p:cNvSpPr/>
          <p:nvPr/>
        </p:nvSpPr>
        <p:spPr>
          <a:xfrm rot="19893205">
            <a:off x="3031131" y="4190958"/>
            <a:ext cx="269137" cy="2219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/>
          <p:nvPr/>
        </p:nvSpPr>
        <p:spPr>
          <a:xfrm rot="8169786">
            <a:off x="3418531" y="4290569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riangle isocèle 57"/>
          <p:cNvSpPr/>
          <p:nvPr/>
        </p:nvSpPr>
        <p:spPr>
          <a:xfrm rot="2405152">
            <a:off x="2299544" y="3094788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riangle isocèle 58"/>
          <p:cNvSpPr/>
          <p:nvPr/>
        </p:nvSpPr>
        <p:spPr>
          <a:xfrm rot="3817907">
            <a:off x="2551914" y="3078300"/>
            <a:ext cx="407130" cy="33178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Triangle isocèle 59"/>
          <p:cNvSpPr/>
          <p:nvPr/>
        </p:nvSpPr>
        <p:spPr>
          <a:xfrm rot="2459375">
            <a:off x="3657420" y="2455509"/>
            <a:ext cx="180020" cy="12940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/>
          <p:cNvSpPr/>
          <p:nvPr/>
        </p:nvSpPr>
        <p:spPr>
          <a:xfrm rot="10451167">
            <a:off x="4021618" y="3086904"/>
            <a:ext cx="229028" cy="155998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isocèle 61"/>
          <p:cNvSpPr/>
          <p:nvPr/>
        </p:nvSpPr>
        <p:spPr>
          <a:xfrm rot="11196220">
            <a:off x="3785349" y="2447687"/>
            <a:ext cx="227191" cy="178881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isocèle 62"/>
          <p:cNvSpPr/>
          <p:nvPr/>
        </p:nvSpPr>
        <p:spPr>
          <a:xfrm rot="17432184">
            <a:off x="2847516" y="3274083"/>
            <a:ext cx="207735" cy="178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riangle isocèle 63"/>
          <p:cNvSpPr/>
          <p:nvPr/>
        </p:nvSpPr>
        <p:spPr>
          <a:xfrm rot="7401440">
            <a:off x="3416869" y="3403994"/>
            <a:ext cx="230514" cy="179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Triangle isocèle 64"/>
          <p:cNvSpPr/>
          <p:nvPr/>
        </p:nvSpPr>
        <p:spPr>
          <a:xfrm rot="15707802">
            <a:off x="3521888" y="2743502"/>
            <a:ext cx="369878" cy="3598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/>
          <p:cNvSpPr/>
          <p:nvPr/>
        </p:nvSpPr>
        <p:spPr>
          <a:xfrm rot="6168813">
            <a:off x="3387376" y="3689326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riangle isocèle 66"/>
          <p:cNvSpPr/>
          <p:nvPr/>
        </p:nvSpPr>
        <p:spPr>
          <a:xfrm rot="17432184">
            <a:off x="3070683" y="3659567"/>
            <a:ext cx="246455" cy="221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 rot="2459375">
            <a:off x="3236252" y="4000563"/>
            <a:ext cx="217091" cy="1601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isocèle 68"/>
          <p:cNvSpPr/>
          <p:nvPr/>
        </p:nvSpPr>
        <p:spPr>
          <a:xfrm rot="9005240">
            <a:off x="2713970" y="4010351"/>
            <a:ext cx="247552" cy="173647"/>
          </a:xfrm>
          <a:prstGeom prst="triangle">
            <a:avLst/>
          </a:prstGeom>
          <a:solidFill>
            <a:srgbClr val="E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space réservé du texte 72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25" y="2559050"/>
            <a:ext cx="3895725" cy="18208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Choisis un titre qui te plait pour cet intercalaire !</a:t>
            </a:r>
          </a:p>
        </p:txBody>
      </p:sp>
      <p:sp>
        <p:nvSpPr>
          <p:cNvPr id="80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604000" y="6400800"/>
            <a:ext cx="684000" cy="342000"/>
          </a:xfrm>
        </p:spPr>
        <p:txBody>
          <a:bodyPr/>
          <a:lstStyle>
            <a:lvl1pPr>
              <a:defRPr sz="1400">
                <a:solidFill>
                  <a:srgbClr val="C00000"/>
                </a:solidFill>
              </a:defRPr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11820" y="6462366"/>
            <a:ext cx="1328180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7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332383" y="6462366"/>
            <a:ext cx="1643269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2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eux nous conna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isocèle 14"/>
          <p:cNvSpPr/>
          <p:nvPr/>
        </p:nvSpPr>
        <p:spPr>
          <a:xfrm rot="18783168">
            <a:off x="8608506" y="6287823"/>
            <a:ext cx="542524" cy="477106"/>
          </a:xfrm>
          <a:prstGeom prst="triangle">
            <a:avLst>
              <a:gd name="adj" fmla="val 48863"/>
            </a:avLst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89200" y="273600"/>
            <a:ext cx="729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dirty="0">
                <a:solidFill>
                  <a:srgbClr val="C00000"/>
                </a:solidFill>
                <a:latin typeface="+mj-lt"/>
              </a:rPr>
              <a:t>Devis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11820" y="6462366"/>
            <a:ext cx="1328180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2383" y="6462366"/>
            <a:ext cx="1643269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52" y="273600"/>
            <a:ext cx="541472" cy="5830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A88062-870E-4E8B-92F9-1D0E857C7BB0}"/>
              </a:ext>
            </a:extLst>
          </p:cNvPr>
          <p:cNvSpPr txBox="1"/>
          <p:nvPr userDrawn="1"/>
        </p:nvSpPr>
        <p:spPr>
          <a:xfrm>
            <a:off x="5470778" y="42767"/>
            <a:ext cx="381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+mj-lt"/>
              </a:rPr>
              <a:t>Entreprise : Playitagain</a:t>
            </a:r>
          </a:p>
          <a:p>
            <a:r>
              <a:rPr lang="fr-FR" sz="900" dirty="0">
                <a:latin typeface="+mj-lt"/>
              </a:rPr>
              <a:t>Adresse du siège social : 8 rue Lemercier – 75017 PARIS</a:t>
            </a:r>
          </a:p>
          <a:p>
            <a:r>
              <a:rPr lang="fr-FR" sz="900" dirty="0">
                <a:latin typeface="+mj-lt"/>
              </a:rPr>
              <a:t>Tél. : 01 84 20 46 78</a:t>
            </a:r>
          </a:p>
          <a:p>
            <a:r>
              <a:rPr lang="fr-FR" sz="900" dirty="0">
                <a:latin typeface="+mj-lt"/>
              </a:rPr>
              <a:t>NN° de déclaration d’activité d’un prestataire de formation : 11 92 20858 92</a:t>
            </a:r>
          </a:p>
          <a:p>
            <a:r>
              <a:rPr lang="fr-FR" sz="900" dirty="0">
                <a:latin typeface="+mj-lt"/>
              </a:rPr>
              <a:t>Identifiant </a:t>
            </a:r>
            <a:r>
              <a:rPr lang="fr-FR" sz="900" dirty="0" err="1">
                <a:latin typeface="+mj-lt"/>
              </a:rPr>
              <a:t>Datadock</a:t>
            </a:r>
            <a:r>
              <a:rPr lang="fr-FR" sz="900" dirty="0">
                <a:latin typeface="+mj-lt"/>
              </a:rPr>
              <a:t> : 0016605</a:t>
            </a:r>
          </a:p>
          <a:p>
            <a:r>
              <a:rPr lang="fr-FR" sz="900" dirty="0">
                <a:latin typeface="+mj-lt"/>
              </a:rPr>
              <a:t>N° TVA </a:t>
            </a:r>
            <a:r>
              <a:rPr lang="fr-FR" sz="900" dirty="0" err="1">
                <a:latin typeface="+mj-lt"/>
              </a:rPr>
              <a:t>intracom</a:t>
            </a:r>
            <a:r>
              <a:rPr lang="fr-FR" sz="900" dirty="0">
                <a:latin typeface="+mj-lt"/>
              </a:rPr>
              <a:t> : FR02803165752</a:t>
            </a:r>
          </a:p>
        </p:txBody>
      </p:sp>
    </p:spTree>
    <p:extLst>
      <p:ext uri="{BB962C8B-B14F-4D97-AF65-F5344CB8AC3E}">
        <p14:creationId xmlns:p14="http://schemas.microsoft.com/office/powerpoint/2010/main" val="179484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ieux nous conna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isocèle 14"/>
          <p:cNvSpPr/>
          <p:nvPr/>
        </p:nvSpPr>
        <p:spPr>
          <a:xfrm rot="18783168">
            <a:off x="8608506" y="6287823"/>
            <a:ext cx="542524" cy="477106"/>
          </a:xfrm>
          <a:prstGeom prst="triangle">
            <a:avLst>
              <a:gd name="adj" fmla="val 48863"/>
            </a:avLst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45540" y="1295022"/>
            <a:ext cx="4644815" cy="7107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 algn="l">
              <a:lnSpc>
                <a:spcPct val="115000"/>
              </a:lnSpc>
              <a:spcBef>
                <a:spcPts val="400"/>
              </a:spcBef>
            </a:pPr>
            <a:r>
              <a:rPr lang="fr-FR" sz="1800" dirty="0">
                <a:solidFill>
                  <a:srgbClr val="626262"/>
                </a:solidFill>
                <a:latin typeface="+mj-lt"/>
                <a:cs typeface="Arial" charset="0"/>
                <a:sym typeface="Calibri"/>
              </a:rPr>
              <a:t>Révéler &amp; déployer les énergies de vos équipes, pour une efficacité opérationnelle immédiate !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89200" y="273600"/>
            <a:ext cx="729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dirty="0">
                <a:solidFill>
                  <a:srgbClr val="C00000"/>
                </a:solidFill>
                <a:latin typeface="+mj-lt"/>
              </a:rPr>
              <a:t>Mieux</a:t>
            </a:r>
            <a:r>
              <a:rPr lang="fr-FR" sz="2400" b="0" baseline="0" dirty="0">
                <a:solidFill>
                  <a:srgbClr val="C00000"/>
                </a:solidFill>
                <a:latin typeface="+mj-lt"/>
              </a:rPr>
              <a:t> nous connaître</a:t>
            </a:r>
            <a:endParaRPr lang="fr-FR" sz="24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11820" y="6462366"/>
            <a:ext cx="1328180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2383" y="6462366"/>
            <a:ext cx="1643269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sp>
        <p:nvSpPr>
          <p:cNvPr id="16" name="ZoneTexte 8">
            <a:extLst>
              <a:ext uri="{FF2B5EF4-FFF2-40B4-BE49-F238E27FC236}">
                <a16:creationId xmlns:a16="http://schemas.microsoft.com/office/drawing/2014/main" id="{C4EDB5D6-2202-4AEC-B7CC-5BC514BE698A}"/>
              </a:ext>
            </a:extLst>
          </p:cNvPr>
          <p:cNvSpPr txBox="1"/>
          <p:nvPr userDrawn="1"/>
        </p:nvSpPr>
        <p:spPr>
          <a:xfrm>
            <a:off x="3237476" y="2840351"/>
            <a:ext cx="2865601" cy="31597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Coopération</a:t>
            </a:r>
            <a:r>
              <a:rPr>
                <a:solidFill>
                  <a:srgbClr val="000000"/>
                </a:solidFill>
                <a:latin typeface="+mj-lt"/>
              </a:rPr>
              <a:t> : c’est avec vous que nous construisons ou adaptons les contenus</a:t>
            </a: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Plaisir</a:t>
            </a:r>
            <a:r>
              <a:rPr>
                <a:solidFill>
                  <a:srgbClr val="000000"/>
                </a:solidFill>
                <a:latin typeface="+mj-lt"/>
              </a:rPr>
              <a:t> : le jeu libère et révèle les potentiels</a:t>
            </a: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Innovation</a:t>
            </a:r>
            <a:r>
              <a:rPr>
                <a:solidFill>
                  <a:srgbClr val="000000"/>
                </a:solidFill>
                <a:latin typeface="+mj-lt"/>
              </a:rPr>
              <a:t> : à l’écoute de notre environnement, nous imaginons de nouvelles façons de travailler</a:t>
            </a: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Professionnalisme</a:t>
            </a:r>
            <a:r>
              <a:rPr>
                <a:solidFill>
                  <a:srgbClr val="000000"/>
                </a:solidFill>
                <a:latin typeface="+mj-lt"/>
              </a:rPr>
              <a:t> : notre pédagogie ascendante favorise l’autonomie, l’apprentissage et l’échange d’expériences</a:t>
            </a: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Bienveillance</a:t>
            </a:r>
            <a:r>
              <a:rPr>
                <a:solidFill>
                  <a:srgbClr val="000000"/>
                </a:solidFill>
                <a:latin typeface="+mj-lt"/>
              </a:rPr>
              <a:t> : nos interventions sont participatives, adaptées à chacun et ludiques</a:t>
            </a:r>
          </a:p>
        </p:txBody>
      </p:sp>
      <p:sp>
        <p:nvSpPr>
          <p:cNvPr id="17" name="ZoneTexte 9">
            <a:extLst>
              <a:ext uri="{FF2B5EF4-FFF2-40B4-BE49-F238E27FC236}">
                <a16:creationId xmlns:a16="http://schemas.microsoft.com/office/drawing/2014/main" id="{DA42318C-F8C3-43F2-B932-D703934406D8}"/>
              </a:ext>
            </a:extLst>
          </p:cNvPr>
          <p:cNvSpPr txBox="1"/>
          <p:nvPr userDrawn="1"/>
        </p:nvSpPr>
        <p:spPr>
          <a:xfrm>
            <a:off x="221523" y="2847164"/>
            <a:ext cx="2867173" cy="3003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>
                <a:latin typeface="+mj-lt"/>
              </a:rPr>
              <a:t>Organisme</a:t>
            </a:r>
            <a:r>
              <a:rPr dirty="0">
                <a:latin typeface="+mj-lt"/>
              </a:rPr>
              <a:t> de formation et de coaching </a:t>
            </a:r>
            <a:r>
              <a:rPr dirty="0">
                <a:solidFill>
                  <a:srgbClr val="000000"/>
                </a:solidFill>
                <a:latin typeface="+mj-lt"/>
              </a:rPr>
              <a:t>par le </a:t>
            </a:r>
            <a:r>
              <a:rPr dirty="0" err="1">
                <a:solidFill>
                  <a:srgbClr val="000000"/>
                </a:solidFill>
                <a:latin typeface="+mj-lt"/>
              </a:rPr>
              <a:t>théâtre</a:t>
            </a:r>
            <a:r>
              <a:rPr dirty="0">
                <a:solidFill>
                  <a:srgbClr val="000000"/>
                </a:solidFill>
                <a:latin typeface="+mj-lt"/>
              </a:rPr>
              <a:t> </a:t>
            </a:r>
            <a:r>
              <a:rPr dirty="0" err="1">
                <a:solidFill>
                  <a:srgbClr val="000000"/>
                </a:solidFill>
                <a:latin typeface="+mj-lt"/>
              </a:rPr>
              <a:t>d’entreprise</a:t>
            </a:r>
            <a:r>
              <a:rPr dirty="0">
                <a:solidFill>
                  <a:srgbClr val="000000"/>
                </a:solidFill>
                <a:latin typeface="+mj-lt"/>
              </a:rPr>
              <a:t>, nous </a:t>
            </a:r>
            <a:r>
              <a:rPr dirty="0" err="1">
                <a:solidFill>
                  <a:srgbClr val="000000"/>
                </a:solidFill>
                <a:latin typeface="+mj-lt"/>
              </a:rPr>
              <a:t>vous</a:t>
            </a:r>
            <a:r>
              <a:rPr dirty="0">
                <a:solidFill>
                  <a:srgbClr val="000000"/>
                </a:solidFill>
                <a:latin typeface="+mj-lt"/>
              </a:rPr>
              <a:t> </a:t>
            </a:r>
            <a:r>
              <a:rPr dirty="0" err="1">
                <a:solidFill>
                  <a:srgbClr val="000000"/>
                </a:solidFill>
                <a:latin typeface="+mj-lt"/>
              </a:rPr>
              <a:t>accompagnons</a:t>
            </a:r>
            <a:r>
              <a:rPr dirty="0">
                <a:solidFill>
                  <a:srgbClr val="000000"/>
                </a:solidFill>
                <a:latin typeface="+mj-lt"/>
              </a:rPr>
              <a:t> dans </a:t>
            </a:r>
            <a:r>
              <a:rPr dirty="0" err="1">
                <a:solidFill>
                  <a:srgbClr val="000000"/>
                </a:solidFill>
                <a:latin typeface="+mj-lt"/>
              </a:rPr>
              <a:t>vos</a:t>
            </a:r>
            <a:r>
              <a:rPr dirty="0">
                <a:solidFill>
                  <a:srgbClr val="000000"/>
                </a:solidFill>
                <a:latin typeface="+mj-lt"/>
              </a:rPr>
              <a:t> </a:t>
            </a:r>
            <a:r>
              <a:rPr dirty="0" err="1">
                <a:solidFill>
                  <a:srgbClr val="000000"/>
                </a:solidFill>
                <a:latin typeface="+mj-lt"/>
              </a:rPr>
              <a:t>enjeux</a:t>
            </a:r>
            <a:r>
              <a:rPr dirty="0">
                <a:solidFill>
                  <a:srgbClr val="000000"/>
                </a:solidFill>
                <a:latin typeface="+mj-lt"/>
              </a:rPr>
              <a:t> de transformation et de </a:t>
            </a:r>
            <a:r>
              <a:rPr dirty="0" err="1">
                <a:solidFill>
                  <a:srgbClr val="000000"/>
                </a:solidFill>
                <a:latin typeface="+mj-lt"/>
              </a:rPr>
              <a:t>développement</a:t>
            </a:r>
            <a:r>
              <a:rPr dirty="0">
                <a:solidFill>
                  <a:srgbClr val="000000"/>
                </a:solidFill>
                <a:latin typeface="+mj-lt"/>
              </a:rPr>
              <a:t> des </a:t>
            </a:r>
            <a:r>
              <a:rPr dirty="0" err="1">
                <a:solidFill>
                  <a:srgbClr val="000000"/>
                </a:solidFill>
                <a:latin typeface="+mj-lt"/>
              </a:rPr>
              <a:t>personnes</a:t>
            </a:r>
            <a:endParaRPr dirty="0">
              <a:solidFill>
                <a:srgbClr val="000000"/>
              </a:solidFill>
              <a:latin typeface="+mj-lt"/>
            </a:endParaRP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>
                <a:latin typeface="+mj-lt"/>
              </a:rPr>
              <a:t>Des </a:t>
            </a:r>
            <a:r>
              <a:rPr dirty="0" err="1">
                <a:latin typeface="+mj-lt"/>
              </a:rPr>
              <a:t>intervenants</a:t>
            </a:r>
            <a:r>
              <a:rPr dirty="0">
                <a:latin typeface="+mj-lt"/>
              </a:rPr>
              <a:t> experts des relations </a:t>
            </a:r>
            <a:r>
              <a:rPr dirty="0" err="1">
                <a:latin typeface="+mj-lt"/>
              </a:rPr>
              <a:t>interpersonnelles</a:t>
            </a:r>
            <a:r>
              <a:rPr dirty="0">
                <a:solidFill>
                  <a:srgbClr val="000000"/>
                </a:solidFill>
                <a:latin typeface="+mj-lt"/>
              </a:rPr>
              <a:t> : </a:t>
            </a:r>
            <a:r>
              <a:rPr dirty="0" err="1">
                <a:solidFill>
                  <a:srgbClr val="000000"/>
                </a:solidFill>
                <a:latin typeface="+mj-lt"/>
              </a:rPr>
              <a:t>formateurs</a:t>
            </a:r>
            <a:r>
              <a:rPr dirty="0">
                <a:solidFill>
                  <a:srgbClr val="000000"/>
                </a:solidFill>
                <a:latin typeface="+mj-lt"/>
              </a:rPr>
              <a:t>, </a:t>
            </a:r>
            <a:r>
              <a:rPr dirty="0" err="1">
                <a:solidFill>
                  <a:srgbClr val="000000"/>
                </a:solidFill>
                <a:latin typeface="+mj-lt"/>
              </a:rPr>
              <a:t>comédiens</a:t>
            </a:r>
            <a:r>
              <a:rPr dirty="0">
                <a:solidFill>
                  <a:srgbClr val="000000"/>
                </a:solidFill>
                <a:latin typeface="+mj-lt"/>
              </a:rPr>
              <a:t>, </a:t>
            </a:r>
            <a:r>
              <a:rPr dirty="0" err="1">
                <a:solidFill>
                  <a:srgbClr val="000000"/>
                </a:solidFill>
                <a:latin typeface="+mj-lt"/>
              </a:rPr>
              <a:t>scénaristes</a:t>
            </a:r>
            <a:r>
              <a:rPr dirty="0">
                <a:solidFill>
                  <a:srgbClr val="000000"/>
                </a:solidFill>
                <a:latin typeface="+mj-lt"/>
              </a:rPr>
              <a:t>, </a:t>
            </a:r>
            <a:r>
              <a:rPr dirty="0" err="1">
                <a:solidFill>
                  <a:srgbClr val="000000"/>
                </a:solidFill>
                <a:latin typeface="+mj-lt"/>
              </a:rPr>
              <a:t>coachs</a:t>
            </a:r>
            <a:r>
              <a:rPr dirty="0">
                <a:solidFill>
                  <a:srgbClr val="000000"/>
                </a:solidFill>
                <a:latin typeface="+mj-lt"/>
              </a:rPr>
              <a:t> </a:t>
            </a:r>
            <a:r>
              <a:rPr dirty="0" err="1">
                <a:solidFill>
                  <a:srgbClr val="000000"/>
                </a:solidFill>
                <a:latin typeface="+mj-lt"/>
              </a:rPr>
              <a:t>certifiés</a:t>
            </a:r>
            <a:r>
              <a:rPr dirty="0">
                <a:solidFill>
                  <a:srgbClr val="000000"/>
                </a:solidFill>
                <a:latin typeface="+mj-lt"/>
              </a:rPr>
              <a:t>, animateurs, </a:t>
            </a:r>
            <a:r>
              <a:rPr dirty="0" err="1">
                <a:solidFill>
                  <a:srgbClr val="000000"/>
                </a:solidFill>
                <a:latin typeface="+mj-lt"/>
              </a:rPr>
              <a:t>réalisateurs</a:t>
            </a:r>
            <a:r>
              <a:rPr dirty="0">
                <a:solidFill>
                  <a:srgbClr val="000000"/>
                </a:solidFill>
                <a:latin typeface="+mj-lt"/>
              </a:rPr>
              <a:t>, … </a:t>
            </a:r>
            <a:r>
              <a:rPr dirty="0" err="1">
                <a:solidFill>
                  <a:srgbClr val="000000"/>
                </a:solidFill>
                <a:latin typeface="+mj-lt"/>
              </a:rPr>
              <a:t>ayant</a:t>
            </a:r>
            <a:r>
              <a:rPr dirty="0">
                <a:solidFill>
                  <a:srgbClr val="000000"/>
                </a:solidFill>
                <a:latin typeface="+mj-lt"/>
              </a:rPr>
              <a:t> entre 15 et 25 </a:t>
            </a:r>
            <a:r>
              <a:rPr dirty="0" err="1">
                <a:solidFill>
                  <a:srgbClr val="000000"/>
                </a:solidFill>
                <a:latin typeface="+mj-lt"/>
              </a:rPr>
              <a:t>ans</a:t>
            </a:r>
            <a:r>
              <a:rPr dirty="0">
                <a:solidFill>
                  <a:srgbClr val="000000"/>
                </a:solidFill>
                <a:latin typeface="+mj-lt"/>
              </a:rPr>
              <a:t> </a:t>
            </a:r>
            <a:r>
              <a:rPr dirty="0" err="1">
                <a:solidFill>
                  <a:srgbClr val="000000"/>
                </a:solidFill>
                <a:latin typeface="+mj-lt"/>
              </a:rPr>
              <a:t>d’expérience</a:t>
            </a:r>
            <a:r>
              <a:rPr dirty="0">
                <a:solidFill>
                  <a:srgbClr val="000000"/>
                </a:solidFill>
                <a:latin typeface="+mj-lt"/>
              </a:rPr>
              <a:t> dans le </a:t>
            </a:r>
            <a:r>
              <a:rPr dirty="0" err="1">
                <a:solidFill>
                  <a:srgbClr val="000000"/>
                </a:solidFill>
                <a:latin typeface="+mj-lt"/>
              </a:rPr>
              <a:t>théâtre</a:t>
            </a:r>
            <a:r>
              <a:rPr dirty="0">
                <a:solidFill>
                  <a:srgbClr val="000000"/>
                </a:solidFill>
                <a:latin typeface="+mj-lt"/>
              </a:rPr>
              <a:t> </a:t>
            </a:r>
            <a:r>
              <a:rPr dirty="0" err="1">
                <a:solidFill>
                  <a:srgbClr val="000000"/>
                </a:solidFill>
                <a:latin typeface="+mj-lt"/>
              </a:rPr>
              <a:t>d’entreprise</a:t>
            </a:r>
            <a:endParaRPr dirty="0">
              <a:solidFill>
                <a:srgbClr val="000000"/>
              </a:solidFill>
              <a:latin typeface="+mj-lt"/>
            </a:endParaRP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>
                <a:latin typeface="+mj-lt"/>
              </a:rPr>
              <a:t>Une structure, des talents </a:t>
            </a:r>
            <a:r>
              <a:rPr dirty="0">
                <a:solidFill>
                  <a:srgbClr val="000000"/>
                </a:solidFill>
                <a:latin typeface="+mj-lt"/>
              </a:rPr>
              <a:t>: </a:t>
            </a:r>
            <a:r>
              <a:rPr dirty="0" err="1">
                <a:solidFill>
                  <a:srgbClr val="000000"/>
                </a:solidFill>
                <a:latin typeface="+mj-lt"/>
              </a:rPr>
              <a:t>Développement</a:t>
            </a:r>
            <a:r>
              <a:rPr dirty="0">
                <a:solidFill>
                  <a:srgbClr val="000000"/>
                </a:solidFill>
                <a:latin typeface="+mj-lt"/>
              </a:rPr>
              <a:t> - Relation Client - Communication – </a:t>
            </a:r>
            <a:r>
              <a:rPr dirty="0" err="1">
                <a:solidFill>
                  <a:srgbClr val="000000"/>
                </a:solidFill>
                <a:latin typeface="+mj-lt"/>
              </a:rPr>
              <a:t>Ressources</a:t>
            </a:r>
            <a:r>
              <a:rPr dirty="0">
                <a:solidFill>
                  <a:srgbClr val="000000"/>
                </a:solidFill>
                <a:latin typeface="+mj-lt"/>
              </a:rPr>
              <a:t> </a:t>
            </a:r>
            <a:r>
              <a:rPr dirty="0" err="1">
                <a:solidFill>
                  <a:srgbClr val="000000"/>
                </a:solidFill>
                <a:latin typeface="+mj-lt"/>
              </a:rPr>
              <a:t>Humaines</a:t>
            </a:r>
            <a:endParaRPr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9" name="Rectangle à coins arrondis 10">
            <a:extLst>
              <a:ext uri="{FF2B5EF4-FFF2-40B4-BE49-F238E27FC236}">
                <a16:creationId xmlns:a16="http://schemas.microsoft.com/office/drawing/2014/main" id="{5F8A40B0-FB37-4A55-91B0-DBAA7BA4DC98}"/>
              </a:ext>
            </a:extLst>
          </p:cNvPr>
          <p:cNvGrpSpPr/>
          <p:nvPr userDrawn="1"/>
        </p:nvGrpSpPr>
        <p:grpSpPr>
          <a:xfrm>
            <a:off x="434195" y="2271100"/>
            <a:ext cx="2235602" cy="432002"/>
            <a:chOff x="0" y="0"/>
            <a:chExt cx="2235600" cy="432000"/>
          </a:xfrm>
        </p:grpSpPr>
        <p:sp>
          <p:nvSpPr>
            <p:cNvPr id="20" name="Rectangle aux angles arrondis">
              <a:extLst>
                <a:ext uri="{FF2B5EF4-FFF2-40B4-BE49-F238E27FC236}">
                  <a16:creationId xmlns:a16="http://schemas.microsoft.com/office/drawing/2014/main" id="{8BF1894E-5AFB-4649-8755-6A52DDF7613E}"/>
                </a:ext>
              </a:extLst>
            </p:cNvPr>
            <p:cNvSpPr/>
            <p:nvPr/>
          </p:nvSpPr>
          <p:spPr>
            <a:xfrm>
              <a:off x="0" y="0"/>
              <a:ext cx="2235600" cy="432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21" name="NOTRE IDENTITE">
              <a:extLst>
                <a:ext uri="{FF2B5EF4-FFF2-40B4-BE49-F238E27FC236}">
                  <a16:creationId xmlns:a16="http://schemas.microsoft.com/office/drawing/2014/main" id="{98DC4896-B7D3-40AD-BC69-B7BE77CC1BE6}"/>
                </a:ext>
              </a:extLst>
            </p:cNvPr>
            <p:cNvSpPr txBox="1"/>
            <p:nvPr/>
          </p:nvSpPr>
          <p:spPr>
            <a:xfrm>
              <a:off x="21088" y="46725"/>
              <a:ext cx="2193424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>
                  <a:latin typeface="+mj-lt"/>
                </a:rPr>
                <a:t>NOTRE IDENTITE</a:t>
              </a:r>
            </a:p>
          </p:txBody>
        </p:sp>
      </p:grpSp>
      <p:grpSp>
        <p:nvGrpSpPr>
          <p:cNvPr id="22" name="Rectangle à coins arrondis 11">
            <a:extLst>
              <a:ext uri="{FF2B5EF4-FFF2-40B4-BE49-F238E27FC236}">
                <a16:creationId xmlns:a16="http://schemas.microsoft.com/office/drawing/2014/main" id="{C41EE1AE-DA76-4D2B-A48C-472817893305}"/>
              </a:ext>
            </a:extLst>
          </p:cNvPr>
          <p:cNvGrpSpPr/>
          <p:nvPr userDrawn="1"/>
        </p:nvGrpSpPr>
        <p:grpSpPr>
          <a:xfrm>
            <a:off x="3450147" y="2264287"/>
            <a:ext cx="2235602" cy="432002"/>
            <a:chOff x="0" y="0"/>
            <a:chExt cx="2235600" cy="432000"/>
          </a:xfrm>
        </p:grpSpPr>
        <p:sp>
          <p:nvSpPr>
            <p:cNvPr id="23" name="Rectangle aux angles arrondis">
              <a:extLst>
                <a:ext uri="{FF2B5EF4-FFF2-40B4-BE49-F238E27FC236}">
                  <a16:creationId xmlns:a16="http://schemas.microsoft.com/office/drawing/2014/main" id="{7FD97E92-9D2E-4338-95FF-8D27A68A9E7E}"/>
                </a:ext>
              </a:extLst>
            </p:cNvPr>
            <p:cNvSpPr/>
            <p:nvPr/>
          </p:nvSpPr>
          <p:spPr>
            <a:xfrm>
              <a:off x="0" y="0"/>
              <a:ext cx="2235600" cy="432000"/>
            </a:xfrm>
            <a:prstGeom prst="roundRect">
              <a:avLst>
                <a:gd name="adj" fmla="val 16667"/>
              </a:avLst>
            </a:prstGeom>
            <a:solidFill>
              <a:srgbClr val="ECA6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24" name="NOS VALEURS">
              <a:extLst>
                <a:ext uri="{FF2B5EF4-FFF2-40B4-BE49-F238E27FC236}">
                  <a16:creationId xmlns:a16="http://schemas.microsoft.com/office/drawing/2014/main" id="{AE24F29E-2E45-4B39-AAFC-FD12878EF1F7}"/>
                </a:ext>
              </a:extLst>
            </p:cNvPr>
            <p:cNvSpPr txBox="1"/>
            <p:nvPr/>
          </p:nvSpPr>
          <p:spPr>
            <a:xfrm>
              <a:off x="21088" y="46725"/>
              <a:ext cx="2193424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>
                  <a:latin typeface="+mj-lt"/>
                </a:rPr>
                <a:t>NOS VALEURS</a:t>
              </a:r>
            </a:p>
          </p:txBody>
        </p:sp>
      </p:grpSp>
      <p:sp>
        <p:nvSpPr>
          <p:cNvPr id="25" name="ZoneTexte 8">
            <a:extLst>
              <a:ext uri="{FF2B5EF4-FFF2-40B4-BE49-F238E27FC236}">
                <a16:creationId xmlns:a16="http://schemas.microsoft.com/office/drawing/2014/main" id="{F8AEFBDB-D16D-4D01-8D7B-6A96EF605A6C}"/>
              </a:ext>
            </a:extLst>
          </p:cNvPr>
          <p:cNvSpPr txBox="1"/>
          <p:nvPr userDrawn="1"/>
        </p:nvSpPr>
        <p:spPr>
          <a:xfrm>
            <a:off x="6171176" y="2840351"/>
            <a:ext cx="2865601" cy="3317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La Communication et les Relations Commerciales </a:t>
            </a:r>
            <a:r>
              <a:rPr>
                <a:solidFill>
                  <a:srgbClr val="000000"/>
                </a:solidFill>
                <a:latin typeface="+mj-lt"/>
                <a:ea typeface="+mn-ea"/>
                <a:cs typeface="+mn-cs"/>
                <a:sym typeface="Calibri"/>
              </a:rPr>
              <a:t>(la prise de parole en public, le media training, le pitch, la storytelling, la performance commerciale…)</a:t>
            </a: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Le Management </a:t>
            </a:r>
            <a:r>
              <a:rPr>
                <a:solidFill>
                  <a:srgbClr val="000000"/>
                </a:solidFill>
                <a:latin typeface="+mj-lt"/>
                <a:ea typeface="+mn-ea"/>
                <a:cs typeface="+mn-cs"/>
                <a:sym typeface="Calibri"/>
              </a:rPr>
              <a:t>(le leadership, le management à distance, la gestion de conflits, la conduite du changement, l’art du feed-back…)</a:t>
            </a: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La Diversité </a:t>
            </a:r>
            <a:r>
              <a:rPr>
                <a:solidFill>
                  <a:srgbClr val="000000"/>
                </a:solidFill>
                <a:latin typeface="+mj-lt"/>
                <a:ea typeface="+mn-ea"/>
                <a:cs typeface="+mn-cs"/>
                <a:sym typeface="Calibri"/>
              </a:rPr>
              <a:t>(l’inter-culturel, l’égalité hommes-femmes, le handicap…)</a:t>
            </a:r>
          </a:p>
          <a:p>
            <a:pPr marL="285750" lvl="2" indent="-285750">
              <a:lnSpc>
                <a:spcPct val="110000"/>
              </a:lnSpc>
              <a:spcBef>
                <a:spcPts val="300"/>
              </a:spcBef>
              <a:buSzPct val="81250"/>
              <a:buBlip>
                <a:blip r:embed="rId2"/>
              </a:buBlip>
              <a:defRPr sz="12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+mj-lt"/>
              </a:rPr>
              <a:t>L’Organisation du Travail </a:t>
            </a:r>
            <a:r>
              <a:rPr>
                <a:solidFill>
                  <a:srgbClr val="000000"/>
                </a:solidFill>
                <a:latin typeface="+mj-lt"/>
                <a:ea typeface="+mn-ea"/>
                <a:cs typeface="+mn-cs"/>
                <a:sym typeface="Calibri"/>
              </a:rPr>
              <a:t>(la transformation digitale, les nouveaux espaces de travail, la créativité, la gestion du temps, la QVT…)</a:t>
            </a:r>
          </a:p>
        </p:txBody>
      </p:sp>
      <p:grpSp>
        <p:nvGrpSpPr>
          <p:cNvPr id="26" name="Groupe">
            <a:extLst>
              <a:ext uri="{FF2B5EF4-FFF2-40B4-BE49-F238E27FC236}">
                <a16:creationId xmlns:a16="http://schemas.microsoft.com/office/drawing/2014/main" id="{F783C02A-E26D-446E-8229-0849FFEBA216}"/>
              </a:ext>
            </a:extLst>
          </p:cNvPr>
          <p:cNvGrpSpPr/>
          <p:nvPr userDrawn="1"/>
        </p:nvGrpSpPr>
        <p:grpSpPr>
          <a:xfrm>
            <a:off x="6383847" y="2264287"/>
            <a:ext cx="2235602" cy="432002"/>
            <a:chOff x="0" y="0"/>
            <a:chExt cx="2235600" cy="432000"/>
          </a:xfrm>
        </p:grpSpPr>
        <p:sp>
          <p:nvSpPr>
            <p:cNvPr id="27" name="Rectangle aux angles arrondis">
              <a:extLst>
                <a:ext uri="{FF2B5EF4-FFF2-40B4-BE49-F238E27FC236}">
                  <a16:creationId xmlns:a16="http://schemas.microsoft.com/office/drawing/2014/main" id="{8D24EAB1-2630-4EC8-866D-9D2542F6A3D9}"/>
                </a:ext>
              </a:extLst>
            </p:cNvPr>
            <p:cNvSpPr/>
            <p:nvPr/>
          </p:nvSpPr>
          <p:spPr>
            <a:xfrm>
              <a:off x="0" y="0"/>
              <a:ext cx="2235600" cy="432000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28" name="NOS EXPERTISES">
              <a:extLst>
                <a:ext uri="{FF2B5EF4-FFF2-40B4-BE49-F238E27FC236}">
                  <a16:creationId xmlns:a16="http://schemas.microsoft.com/office/drawing/2014/main" id="{F9F4FA41-0C25-4033-BF15-4C6F23DF5638}"/>
                </a:ext>
              </a:extLst>
            </p:cNvPr>
            <p:cNvSpPr txBox="1"/>
            <p:nvPr/>
          </p:nvSpPr>
          <p:spPr>
            <a:xfrm>
              <a:off x="21089" y="46725"/>
              <a:ext cx="2193423" cy="338550"/>
            </a:xfrm>
            <a:prstGeom prst="rect">
              <a:avLst/>
            </a:prstGeom>
            <a:solidFill>
              <a:srgbClr val="B2B2B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dirty="0">
                  <a:latin typeface="+mj-lt"/>
                </a:rPr>
                <a:t>NOS EXPERTISES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7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ieux nous conna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0ED0D19C-B245-4014-ABB6-2547319DE67B}"/>
              </a:ext>
            </a:extLst>
          </p:cNvPr>
          <p:cNvSpPr/>
          <p:nvPr userDrawn="1"/>
        </p:nvSpPr>
        <p:spPr>
          <a:xfrm>
            <a:off x="504696" y="1316180"/>
            <a:ext cx="8275148" cy="47827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4"/>
          <p:cNvSpPr/>
          <p:nvPr/>
        </p:nvSpPr>
        <p:spPr>
          <a:xfrm rot="18783168">
            <a:off x="8608506" y="6287823"/>
            <a:ext cx="542524" cy="477106"/>
          </a:xfrm>
          <a:prstGeom prst="triangle">
            <a:avLst>
              <a:gd name="adj" fmla="val 48863"/>
            </a:avLst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89200" y="273600"/>
            <a:ext cx="729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dirty="0">
                <a:solidFill>
                  <a:srgbClr val="C00000"/>
                </a:solidFill>
                <a:latin typeface="+mj-lt"/>
              </a:rPr>
              <a:t>Une</a:t>
            </a:r>
            <a:r>
              <a:rPr lang="fr-FR" sz="2400" b="0" baseline="0" dirty="0">
                <a:solidFill>
                  <a:srgbClr val="C00000"/>
                </a:solidFill>
                <a:latin typeface="+mj-lt"/>
              </a:rPr>
              <a:t> méthodologie</a:t>
            </a:r>
            <a:endParaRPr lang="fr-FR" sz="24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11820" y="6462366"/>
            <a:ext cx="1328180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2383" y="6462366"/>
            <a:ext cx="1643269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3EE73E2-3BB3-48D7-9572-67A13940DA98}"/>
              </a:ext>
            </a:extLst>
          </p:cNvPr>
          <p:cNvSpPr/>
          <p:nvPr userDrawn="1"/>
        </p:nvSpPr>
        <p:spPr>
          <a:xfrm>
            <a:off x="586515" y="2636327"/>
            <a:ext cx="1328180" cy="2137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55383" y="2636327"/>
            <a:ext cx="1190444" cy="21374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1100" b="1" kern="1200" dirty="0">
                <a:solidFill>
                  <a:srgbClr val="C00000"/>
                </a:solidFill>
                <a:latin typeface="+mj-lt"/>
                <a:ea typeface="+mn-ea"/>
                <a:cs typeface="Arial" charset="0"/>
              </a:rPr>
              <a:t>Temps mobilisé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1100" b="1" kern="1200" dirty="0">
                <a:solidFill>
                  <a:srgbClr val="C00000"/>
                </a:solidFill>
                <a:latin typeface="+mj-lt"/>
                <a:ea typeface="+mn-ea"/>
                <a:cs typeface="Arial" charset="0"/>
              </a:rPr>
              <a:t>par vous : 1h à 2h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b="1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PREPARATION :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b="1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Recueil d’informations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Echanges téléphoniques &amp;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1 ou plusieurs personnes de chez vous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4E4C489-E2D3-480E-9CD3-1D6EAD7E4472}"/>
              </a:ext>
            </a:extLst>
          </p:cNvPr>
          <p:cNvSpPr/>
          <p:nvPr userDrawn="1"/>
        </p:nvSpPr>
        <p:spPr>
          <a:xfrm>
            <a:off x="1983563" y="2636326"/>
            <a:ext cx="1328180" cy="2137445"/>
          </a:xfrm>
          <a:prstGeom prst="roundRect">
            <a:avLst/>
          </a:prstGeom>
          <a:solidFill>
            <a:srgbClr val="EDA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DA42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0A2B54-EA33-4BDA-87BE-D42D4F21C83B}"/>
              </a:ext>
            </a:extLst>
          </p:cNvPr>
          <p:cNvSpPr txBox="1"/>
          <p:nvPr userDrawn="1"/>
        </p:nvSpPr>
        <p:spPr>
          <a:xfrm>
            <a:off x="2058607" y="3151036"/>
            <a:ext cx="1190444" cy="10525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b="1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CONCEPTION :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Ecriture adaptation texte, déroulé d’intervention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D3E67FC-6B94-4ECE-AF31-8B8025E8DB22}"/>
              </a:ext>
            </a:extLst>
          </p:cNvPr>
          <p:cNvSpPr/>
          <p:nvPr userDrawn="1"/>
        </p:nvSpPr>
        <p:spPr>
          <a:xfrm>
            <a:off x="3387223" y="2642082"/>
            <a:ext cx="1328180" cy="2137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6C8014-4974-45C6-8FC1-03D3B6F44E3D}"/>
              </a:ext>
            </a:extLst>
          </p:cNvPr>
          <p:cNvSpPr txBox="1"/>
          <p:nvPr userDrawn="1"/>
        </p:nvSpPr>
        <p:spPr>
          <a:xfrm>
            <a:off x="3456091" y="2642082"/>
            <a:ext cx="1190444" cy="1611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1100" b="1" kern="1200" dirty="0">
                <a:solidFill>
                  <a:srgbClr val="C00000"/>
                </a:solidFill>
                <a:latin typeface="+mj-lt"/>
                <a:ea typeface="+mn-ea"/>
                <a:cs typeface="Arial" charset="0"/>
              </a:rPr>
              <a:t>Temps mobilisé par vous : temps de lecture et remarques (tél / mails)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b="1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Allers-Retours validation par vos soins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DD6870B-30E7-4260-AD4A-B9F6AE10CAE0}"/>
              </a:ext>
            </a:extLst>
          </p:cNvPr>
          <p:cNvSpPr/>
          <p:nvPr userDrawn="1"/>
        </p:nvSpPr>
        <p:spPr>
          <a:xfrm>
            <a:off x="4792893" y="2642076"/>
            <a:ext cx="1328180" cy="2137445"/>
          </a:xfrm>
          <a:prstGeom prst="roundRect">
            <a:avLst/>
          </a:prstGeom>
          <a:solidFill>
            <a:srgbClr val="EDA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DA424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C2EC562-18B9-41B6-80A2-EC65C6F7A7CC}"/>
              </a:ext>
            </a:extLst>
          </p:cNvPr>
          <p:cNvSpPr txBox="1"/>
          <p:nvPr userDrawn="1"/>
        </p:nvSpPr>
        <p:spPr>
          <a:xfrm>
            <a:off x="4861761" y="3026271"/>
            <a:ext cx="1190444" cy="14249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b="1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PREPARATION des INTERVENTIONS</a:t>
            </a:r>
          </a:p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1100" b="0" kern="1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Calibri"/>
              </a:rPr>
              <a:t>Apprentissage texte + Répétitions des comédiens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BD45BFB-24F4-41CA-8262-2DC703CE6EF8}"/>
              </a:ext>
            </a:extLst>
          </p:cNvPr>
          <p:cNvSpPr/>
          <p:nvPr userDrawn="1"/>
        </p:nvSpPr>
        <p:spPr>
          <a:xfrm>
            <a:off x="6424553" y="2639202"/>
            <a:ext cx="1328180" cy="2137445"/>
          </a:xfrm>
          <a:prstGeom prst="roundRect">
            <a:avLst/>
          </a:prstGeom>
          <a:solidFill>
            <a:srgbClr val="EDA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DA42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A499968-4F89-4B78-8402-F8D7A46B2A20}"/>
              </a:ext>
            </a:extLst>
          </p:cNvPr>
          <p:cNvSpPr txBox="1"/>
          <p:nvPr userDrawn="1"/>
        </p:nvSpPr>
        <p:spPr>
          <a:xfrm>
            <a:off x="6493421" y="3463343"/>
            <a:ext cx="1190444" cy="542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sz="2800" b="1" kern="12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charset="0"/>
                <a:sym typeface="Calibri"/>
              </a:rPr>
              <a:t>JOUR J</a:t>
            </a:r>
            <a:endParaRPr lang="fr-FR" sz="2800" b="0" kern="1200" baseline="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2905BF-9508-4C3D-9967-B51A533C4E21}"/>
              </a:ext>
            </a:extLst>
          </p:cNvPr>
          <p:cNvSpPr txBox="1"/>
          <p:nvPr userDrawn="1"/>
        </p:nvSpPr>
        <p:spPr>
          <a:xfrm>
            <a:off x="664175" y="1882791"/>
            <a:ext cx="1190444" cy="606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3200" b="1" kern="1200" dirty="0">
                <a:solidFill>
                  <a:srgbClr val="C00000"/>
                </a:solidFill>
                <a:latin typeface="+mj-lt"/>
                <a:ea typeface="+mn-ea"/>
                <a:cs typeface="Arial" charset="0"/>
              </a:rPr>
              <a:t>J-30</a:t>
            </a:r>
            <a:endParaRPr lang="fr-FR" sz="3200" kern="1200" baseline="0" dirty="0">
              <a:solidFill>
                <a:schemeClr val="tx1"/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09CDA4-2C3E-451F-9586-7F96B0C8662E}"/>
              </a:ext>
            </a:extLst>
          </p:cNvPr>
          <p:cNvSpPr txBox="1"/>
          <p:nvPr userDrawn="1"/>
        </p:nvSpPr>
        <p:spPr>
          <a:xfrm>
            <a:off x="2069991" y="1882790"/>
            <a:ext cx="1190444" cy="606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32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charset="0"/>
              </a:rPr>
              <a:t>J-20</a:t>
            </a:r>
            <a:endParaRPr lang="fr-FR" sz="3200" kern="1200" baseline="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122CFA9-2376-4C5C-BCE3-B7EEA2EDFBE9}"/>
              </a:ext>
            </a:extLst>
          </p:cNvPr>
          <p:cNvSpPr txBox="1"/>
          <p:nvPr userDrawn="1"/>
        </p:nvSpPr>
        <p:spPr>
          <a:xfrm>
            <a:off x="3475643" y="1882789"/>
            <a:ext cx="1190444" cy="606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3200" b="1" kern="1200" dirty="0">
                <a:solidFill>
                  <a:srgbClr val="C00000"/>
                </a:solidFill>
                <a:latin typeface="+mj-lt"/>
                <a:ea typeface="+mn-ea"/>
                <a:cs typeface="Arial" charset="0"/>
              </a:rPr>
              <a:t>J-15</a:t>
            </a:r>
            <a:endParaRPr lang="fr-FR" sz="3200" kern="1200" baseline="0" dirty="0">
              <a:solidFill>
                <a:schemeClr val="tx1"/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9B7B004-1995-4930-83B4-9C466F50972A}"/>
              </a:ext>
            </a:extLst>
          </p:cNvPr>
          <p:cNvSpPr txBox="1"/>
          <p:nvPr userDrawn="1"/>
        </p:nvSpPr>
        <p:spPr>
          <a:xfrm>
            <a:off x="4836853" y="1878185"/>
            <a:ext cx="1190444" cy="606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32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charset="0"/>
              </a:rPr>
              <a:t>J-7</a:t>
            </a:r>
            <a:endParaRPr lang="fr-FR" sz="3200" kern="1200" baseline="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80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ieux nous conna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isocèle 14"/>
          <p:cNvSpPr/>
          <p:nvPr/>
        </p:nvSpPr>
        <p:spPr>
          <a:xfrm rot="18783168">
            <a:off x="8608506" y="6287823"/>
            <a:ext cx="542524" cy="477106"/>
          </a:xfrm>
          <a:prstGeom prst="triangle">
            <a:avLst>
              <a:gd name="adj" fmla="val 48863"/>
            </a:avLst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89200" y="273600"/>
            <a:ext cx="729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dirty="0">
                <a:solidFill>
                  <a:srgbClr val="C00000"/>
                </a:solidFill>
                <a:latin typeface="+mj-lt"/>
              </a:rPr>
              <a:t>Timing jour J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11820" y="6462366"/>
            <a:ext cx="1328180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2383" y="6462366"/>
            <a:ext cx="1643269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9837FBB-6053-41F4-9C59-C929E2B2F248}"/>
              </a:ext>
            </a:extLst>
          </p:cNvPr>
          <p:cNvSpPr/>
          <p:nvPr userDrawn="1"/>
        </p:nvSpPr>
        <p:spPr>
          <a:xfrm>
            <a:off x="4570003" y="2252972"/>
            <a:ext cx="1584000" cy="326793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2h30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Training en sous-groupes  </a:t>
            </a:r>
            <a:r>
              <a:rPr lang="fr-FR" sz="11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de 4 (chaque personne </a:t>
            </a:r>
            <a:r>
              <a:rPr lang="fr-FR" sz="1100" dirty="0" err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pitche</a:t>
            </a:r>
            <a:r>
              <a:rPr lang="fr-FR" sz="11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devant  3 autres qui  observent  Supervision  par 1 comédien-formateur)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u="sng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Objectifs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S’approprier le discours en fonction de la personnalité et des points forts de chacun. 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Adapter le discours à son auditoire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B28C347-0DD6-46CC-A0B8-79307571CDE7}"/>
              </a:ext>
            </a:extLst>
          </p:cNvPr>
          <p:cNvSpPr/>
          <p:nvPr userDrawn="1"/>
        </p:nvSpPr>
        <p:spPr>
          <a:xfrm>
            <a:off x="2575760" y="2252972"/>
            <a:ext cx="1584000" cy="2638800"/>
          </a:xfrm>
          <a:prstGeom prst="roundRect">
            <a:avLst/>
          </a:prstGeom>
          <a:solidFill>
            <a:srgbClr val="EDA424"/>
          </a:solidFill>
          <a:ln>
            <a:solidFill>
              <a:srgbClr val="EDA4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b="1" kern="1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30 minutes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100" b="1" kern="12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Présentation des objectifs de la matinée.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Saynète introductive interactive les illustrant 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Présentation des concepts ( les 5 piliers/le non verbal….</a:t>
            </a:r>
            <a:endParaRPr lang="fr-FR" sz="1100" i="1" kern="12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423756B-E0C2-42A5-BC8C-A10C485938DB}"/>
              </a:ext>
            </a:extLst>
          </p:cNvPr>
          <p:cNvSpPr/>
          <p:nvPr userDrawn="1"/>
        </p:nvSpPr>
        <p:spPr>
          <a:xfrm>
            <a:off x="803864" y="2252972"/>
            <a:ext cx="1584000" cy="185327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15</a:t>
            </a:r>
            <a:r>
              <a:rPr lang="fr-FR" sz="1100" b="1" kern="1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minutes</a:t>
            </a:r>
          </a:p>
          <a:p>
            <a:pPr algn="ctr"/>
            <a:endParaRPr lang="fr-FR" sz="11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Présentation des comédiens-formateurs et jeu d’inclusion pour faire le tour des participants</a:t>
            </a:r>
            <a:endParaRPr lang="fr-FR" sz="1100" kern="12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BA7315B-589C-474C-800F-31735357D643}"/>
              </a:ext>
            </a:extLst>
          </p:cNvPr>
          <p:cNvSpPr txBox="1"/>
          <p:nvPr userDrawn="1"/>
        </p:nvSpPr>
        <p:spPr>
          <a:xfrm>
            <a:off x="1000603" y="1615376"/>
            <a:ext cx="1190444" cy="542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2800" b="1" kern="1200" dirty="0">
                <a:solidFill>
                  <a:srgbClr val="C00000"/>
                </a:solidFill>
                <a:latin typeface="+mj-lt"/>
                <a:ea typeface="+mn-ea"/>
                <a:cs typeface="Arial" charset="0"/>
              </a:rPr>
              <a:t>T1</a:t>
            </a:r>
            <a:endParaRPr lang="fr-FR" sz="2800" kern="1200" baseline="0" dirty="0">
              <a:solidFill>
                <a:schemeClr val="tx1"/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DDB94E7-6594-4A88-849E-46AC11A45035}"/>
              </a:ext>
            </a:extLst>
          </p:cNvPr>
          <p:cNvSpPr txBox="1"/>
          <p:nvPr userDrawn="1"/>
        </p:nvSpPr>
        <p:spPr>
          <a:xfrm>
            <a:off x="2748880" y="1621128"/>
            <a:ext cx="1190444" cy="542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28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charset="0"/>
              </a:rPr>
              <a:t>T2</a:t>
            </a:r>
            <a:endParaRPr lang="fr-FR" sz="2800" b="1" kern="12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E71E367-D984-4243-AEF3-E7E20C89762B}"/>
              </a:ext>
            </a:extLst>
          </p:cNvPr>
          <p:cNvSpPr txBox="1"/>
          <p:nvPr userDrawn="1"/>
        </p:nvSpPr>
        <p:spPr>
          <a:xfrm>
            <a:off x="4773211" y="1618252"/>
            <a:ext cx="1190444" cy="542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2800" b="1" kern="1200" dirty="0">
                <a:solidFill>
                  <a:srgbClr val="C00000"/>
                </a:solidFill>
                <a:latin typeface="+mj-lt"/>
                <a:ea typeface="+mn-ea"/>
                <a:cs typeface="Arial" charset="0"/>
              </a:rPr>
              <a:t>T3</a:t>
            </a:r>
            <a:endParaRPr lang="fr-FR" sz="2800" kern="1200" baseline="0" dirty="0">
              <a:solidFill>
                <a:schemeClr val="tx1"/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9F4BF6D-6428-4209-80D3-3DE0D0C128AC}"/>
              </a:ext>
            </a:extLst>
          </p:cNvPr>
          <p:cNvSpPr txBox="1"/>
          <p:nvPr userDrawn="1"/>
        </p:nvSpPr>
        <p:spPr>
          <a:xfrm>
            <a:off x="6763040" y="1615381"/>
            <a:ext cx="1190444" cy="542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1250"/>
              <a:buFontTx/>
              <a:buNone/>
              <a:tabLst/>
              <a:defRPr/>
            </a:pPr>
            <a:r>
              <a:rPr lang="fr-FR" altLang="fr-FR" sz="28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charset="0"/>
              </a:rPr>
              <a:t>T4</a:t>
            </a:r>
            <a:endParaRPr lang="fr-FR" sz="2800" b="1" kern="12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 charset="0"/>
              <a:sym typeface="Calibri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96AAEB71-F20F-461A-A105-A24C539EC1CC}"/>
              </a:ext>
            </a:extLst>
          </p:cNvPr>
          <p:cNvSpPr/>
          <p:nvPr userDrawn="1"/>
        </p:nvSpPr>
        <p:spPr>
          <a:xfrm>
            <a:off x="6588164" y="2252972"/>
            <a:ext cx="1584000" cy="2638800"/>
          </a:xfrm>
          <a:prstGeom prst="roundRect">
            <a:avLst/>
          </a:prstGeom>
          <a:solidFill>
            <a:srgbClr val="EDA424"/>
          </a:solidFill>
          <a:ln>
            <a:solidFill>
              <a:srgbClr val="EDA4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+mj-lt"/>
              </a:rPr>
              <a:t>45 minutes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+mj-lt"/>
              </a:rPr>
              <a:t>En plénière</a:t>
            </a:r>
          </a:p>
          <a:p>
            <a:pPr algn="ctr"/>
            <a:endParaRPr lang="fr-FR" sz="1100" b="1" dirty="0">
              <a:solidFill>
                <a:schemeClr val="tx1"/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j-lt"/>
              </a:rPr>
              <a:t>Séquence gestion des  objections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j-lt"/>
              </a:rPr>
              <a:t>Travail de la congruence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/>
                </a:solidFill>
                <a:latin typeface="+mj-lt"/>
              </a:rPr>
              <a:t>Remis pratico-pratique</a:t>
            </a:r>
          </a:p>
        </p:txBody>
      </p:sp>
    </p:spTree>
    <p:extLst>
      <p:ext uri="{BB962C8B-B14F-4D97-AF65-F5344CB8AC3E}">
        <p14:creationId xmlns:p14="http://schemas.microsoft.com/office/powerpoint/2010/main" val="18719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 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2" y="4902565"/>
            <a:ext cx="1038099" cy="54583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23" y="5213407"/>
            <a:ext cx="1005538" cy="59401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CD62E16-70E7-420E-A2D9-FFE52B77C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64" y="1409666"/>
            <a:ext cx="727886" cy="72788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62C2C0-C370-42C1-A54C-6B7AF623DE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98" y="4369836"/>
            <a:ext cx="929394" cy="51850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726F741-F597-433E-B868-BEEE10DF5E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75" y="1399969"/>
            <a:ext cx="1021098" cy="44828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23BA366-C7B5-4320-97FA-995D25B81F3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49" y="1470439"/>
            <a:ext cx="951122" cy="59207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EAA7573-5615-4AD0-AC41-81E55B84C5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5" y="1876105"/>
            <a:ext cx="1161053" cy="1161053"/>
          </a:xfrm>
          <a:prstGeom prst="rect">
            <a:avLst/>
          </a:prstGeom>
        </p:spPr>
      </p:pic>
      <p:pic>
        <p:nvPicPr>
          <p:cNvPr id="23" name="Picture 34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01" y="4451459"/>
            <a:ext cx="878521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2951523"/>
            <a:ext cx="1459683" cy="423308"/>
          </a:xfrm>
          <a:prstGeom prst="rect">
            <a:avLst/>
          </a:prstGeom>
        </p:spPr>
      </p:pic>
      <p:sp>
        <p:nvSpPr>
          <p:cNvPr id="71" name="Triangle isocèle 14"/>
          <p:cNvSpPr/>
          <p:nvPr/>
        </p:nvSpPr>
        <p:spPr>
          <a:xfrm rot="18783168">
            <a:off x="8608506" y="6287823"/>
            <a:ext cx="542524" cy="477106"/>
          </a:xfrm>
          <a:prstGeom prst="triangle">
            <a:avLst>
              <a:gd name="adj" fmla="val 48863"/>
            </a:avLst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90151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0" y="5159210"/>
            <a:ext cx="1038981" cy="7387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9" y="4774619"/>
            <a:ext cx="1250149" cy="6290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82" y="5233733"/>
            <a:ext cx="1338722" cy="6007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0" y="2527319"/>
            <a:ext cx="1062638" cy="552572"/>
          </a:xfrm>
          <a:prstGeom prst="rect">
            <a:avLst/>
          </a:prstGeom>
        </p:spPr>
      </p:pic>
      <p:pic>
        <p:nvPicPr>
          <p:cNvPr id="16" name="Picture 6" descr="Cove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72" y="2564128"/>
            <a:ext cx="578256" cy="45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76" y="3937859"/>
            <a:ext cx="1064799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logo air liquide 300x9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9" y="3519785"/>
            <a:ext cx="1217487" cy="3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24" y="3431600"/>
            <a:ext cx="523358" cy="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" descr="Afficher l'image d'origin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04" y="5419563"/>
            <a:ext cx="669750" cy="5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2" y="3992356"/>
            <a:ext cx="821599" cy="2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Afficher l'image d'orig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4" y="3729783"/>
            <a:ext cx="1010257" cy="6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Afficher l'image d'origin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91" y="3053919"/>
            <a:ext cx="770907" cy="4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Afficher l'image d'origin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8" y="2061509"/>
            <a:ext cx="1005470" cy="3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Zimmer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8" y="4608966"/>
            <a:ext cx="1069024" cy="3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" descr="Afficher l'image d'origin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08" y="5776299"/>
            <a:ext cx="1085674" cy="56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Afficher l'image d'origin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64" y="4824958"/>
            <a:ext cx="2000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 descr="Afficher l'image d'origin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8" y="5722609"/>
            <a:ext cx="612897" cy="52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4" descr="Afficher l'image d'origi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3" y="2767984"/>
            <a:ext cx="1138089" cy="3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http://www.newsassurancespro.com/wp-content/uploads/2011/07/DAS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7141" r="16490" b="27335"/>
          <a:stretch>
            <a:fillRect/>
          </a:stretch>
        </p:blipFill>
        <p:spPr bwMode="auto">
          <a:xfrm>
            <a:off x="344491" y="3213622"/>
            <a:ext cx="894417" cy="3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08" y="2717104"/>
            <a:ext cx="571616" cy="51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83" y="3924036"/>
            <a:ext cx="1125535" cy="22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44" descr="Capture d’écran 2016-06-26 à 18.11.10.pn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6" y="4278962"/>
            <a:ext cx="664610" cy="265844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35" y="5731224"/>
            <a:ext cx="915005" cy="56659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66" y="5694976"/>
            <a:ext cx="956021" cy="617737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86" y="2232659"/>
            <a:ext cx="838587" cy="50340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" y="5633498"/>
            <a:ext cx="966204" cy="489140"/>
          </a:xfrm>
          <a:prstGeom prst="rect">
            <a:avLst/>
          </a:prstGeom>
        </p:spPr>
      </p:pic>
      <p:pic>
        <p:nvPicPr>
          <p:cNvPr id="54" name="Picture 2" descr="http://www.study-technologies.com/fr/images/study/diagram5_sm.png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7" t="30689" r="28860" b="29216"/>
          <a:stretch/>
        </p:blipFill>
        <p:spPr bwMode="auto">
          <a:xfrm>
            <a:off x="8290202" y="3967141"/>
            <a:ext cx="634180" cy="61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5" y="4176452"/>
            <a:ext cx="1068373" cy="29596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93" y="3237105"/>
            <a:ext cx="1422463" cy="3962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65" y="1825523"/>
            <a:ext cx="1144925" cy="276948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32" y="5477245"/>
            <a:ext cx="947043" cy="77237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84" y="1971365"/>
            <a:ext cx="1613494" cy="33916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4" y="4321661"/>
            <a:ext cx="576000" cy="543600"/>
          </a:xfrm>
          <a:prstGeom prst="rect">
            <a:avLst/>
          </a:prstGeom>
        </p:spPr>
      </p:pic>
      <p:pic>
        <p:nvPicPr>
          <p:cNvPr id="67" name="Picture 28" descr="Afficher l'image d'origine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1" y="4983369"/>
            <a:ext cx="986699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22" y="3595418"/>
            <a:ext cx="748703" cy="45098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5" name="Picture 20" descr="Afficher l'image d'origine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60" y="3447439"/>
            <a:ext cx="684886" cy="68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11820" y="6462366"/>
            <a:ext cx="1328180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73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2383" y="6462366"/>
            <a:ext cx="1643269" cy="3651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45" y="2503078"/>
            <a:ext cx="1190632" cy="3408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10" y="2967406"/>
            <a:ext cx="1740570" cy="17101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" y="3490432"/>
            <a:ext cx="1075090" cy="478702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66" y="4769788"/>
            <a:ext cx="1052106" cy="418738"/>
          </a:xfrm>
          <a:prstGeom prst="rect">
            <a:avLst/>
          </a:prstGeom>
        </p:spPr>
      </p:pic>
      <p:pic>
        <p:nvPicPr>
          <p:cNvPr id="11" name="Picture 26" descr="http://www.andlil.com/wp-content/uploads/2013/07/logo-Saint-Gobain.jp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12" y="5364858"/>
            <a:ext cx="1491495" cy="70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Shape 343"/>
          <p:cNvPicPr preferRelativeResize="0"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39" y="4920575"/>
            <a:ext cx="701733" cy="51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 descr="Afficher l'image d'origine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6" y="5445076"/>
            <a:ext cx="812800" cy="3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39" y="2377884"/>
            <a:ext cx="569877" cy="6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23" y="2385912"/>
            <a:ext cx="587220" cy="586683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7" y="2140655"/>
            <a:ext cx="557677" cy="648111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69" y="3817103"/>
            <a:ext cx="675727" cy="61109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52" y="1591006"/>
            <a:ext cx="1259649" cy="482209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00" y="2819059"/>
            <a:ext cx="496254" cy="496254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06" y="3225785"/>
            <a:ext cx="1160351" cy="369633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5" y="2109484"/>
            <a:ext cx="945787" cy="435062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64" y="3606986"/>
            <a:ext cx="1097707" cy="356969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44" y="2893806"/>
            <a:ext cx="663392" cy="565741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79" y="2140655"/>
            <a:ext cx="945386" cy="30586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55" y="1551190"/>
            <a:ext cx="1146777" cy="1146777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87" y="5878068"/>
            <a:ext cx="1141040" cy="358234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0" y="4022220"/>
            <a:ext cx="1296296" cy="51592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18" y="3551987"/>
            <a:ext cx="707150" cy="30306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93" y="4170248"/>
            <a:ext cx="956863" cy="717647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07" y="1151137"/>
            <a:ext cx="1379788" cy="1373485"/>
          </a:xfrm>
          <a:prstGeom prst="rect">
            <a:avLst/>
          </a:prstGeom>
        </p:spPr>
      </p:pic>
      <p:pic>
        <p:nvPicPr>
          <p:cNvPr id="25" name="Picture 38" descr="Afficher l'image d'origine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09" y="5704826"/>
            <a:ext cx="705305" cy="57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5567808" y="4530890"/>
            <a:ext cx="1041933" cy="2546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09" y="4509414"/>
            <a:ext cx="927652" cy="4846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F52890-EA36-41A4-9596-8A8114DDF99C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0" y="1927885"/>
            <a:ext cx="1079830" cy="34181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0FA851E-B496-469A-A228-6D985CA2ADDC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91" y="5233577"/>
            <a:ext cx="1140860" cy="5133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9144A5-B63D-493A-9356-484518171563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19" y="1559639"/>
            <a:ext cx="845646" cy="44116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A28E7D2-25A8-40B6-B0F6-697F94524EA9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67" y="1288100"/>
            <a:ext cx="1037092" cy="32594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C7D6E9F1-4650-4E60-9038-6008E0D44BE1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14" y="3441281"/>
            <a:ext cx="574794" cy="514428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32A750DB-3DF6-448E-AF6F-F208C23CA2A6}"/>
              </a:ext>
            </a:extLst>
          </p:cNvPr>
          <p:cNvSpPr/>
          <p:nvPr userDrawn="1"/>
        </p:nvSpPr>
        <p:spPr>
          <a:xfrm>
            <a:off x="1306677" y="882128"/>
            <a:ext cx="7489916" cy="304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108DE23E-20B4-49A2-BEF3-2C6EDECECC96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24" y="1122768"/>
            <a:ext cx="1585226" cy="326652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93C24514-BAC3-4C70-BA53-AE29164670CF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90" y="2372236"/>
            <a:ext cx="676096" cy="474060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3CDEDBBF-5E75-40AF-8DD5-B8ACF70CC4B5}"/>
              </a:ext>
            </a:extLst>
          </p:cNvPr>
          <p:cNvPicPr>
            <a:picLocks noChangeAspect="1"/>
          </p:cNvPicPr>
          <p:nvPr userDrawn="1"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95" y="1104818"/>
            <a:ext cx="1318070" cy="472372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486CBAC0-18F9-49FD-9FBA-44951EE54D64}"/>
              </a:ext>
            </a:extLst>
          </p:cNvPr>
          <p:cNvPicPr>
            <a:picLocks noChangeAspect="1"/>
          </p:cNvPicPr>
          <p:nvPr userDrawn="1"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50" y="991392"/>
            <a:ext cx="957292" cy="638194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6994F20D-4527-4804-A73A-6C7D878E807C}"/>
              </a:ext>
            </a:extLst>
          </p:cNvPr>
          <p:cNvPicPr>
            <a:picLocks noChangeAspect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4" y="1353656"/>
            <a:ext cx="902672" cy="507364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C7843A9F-78B8-47D2-9662-A4A4F6045A95}"/>
              </a:ext>
            </a:extLst>
          </p:cNvPr>
          <p:cNvPicPr>
            <a:picLocks noChangeAspect="1"/>
          </p:cNvPicPr>
          <p:nvPr userDrawn="1"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0" y="1235836"/>
            <a:ext cx="679130" cy="679130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599440DD-090A-461F-88F9-058DD0C0F1DE}"/>
              </a:ext>
            </a:extLst>
          </p:cNvPr>
          <p:cNvPicPr>
            <a:picLocks noChangeAspect="1"/>
          </p:cNvPicPr>
          <p:nvPr userDrawn="1"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68" y="1195805"/>
            <a:ext cx="722706" cy="72593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B259958-A96D-4AF9-884F-99CEDBCA48C8}"/>
              </a:ext>
            </a:extLst>
          </p:cNvPr>
          <p:cNvPicPr>
            <a:picLocks noChangeAspect="1"/>
          </p:cNvPicPr>
          <p:nvPr userDrawn="1"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31" y="1204585"/>
            <a:ext cx="759586" cy="410952"/>
          </a:xfrm>
          <a:prstGeom prst="rect">
            <a:avLst/>
          </a:prstGeom>
        </p:spPr>
      </p:pic>
      <p:pic>
        <p:nvPicPr>
          <p:cNvPr id="18" name="Image 11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78" y="3096207"/>
            <a:ext cx="992280" cy="3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99EBFCD-0D3D-4503-A65C-9284AE50A1A9}"/>
              </a:ext>
            </a:extLst>
          </p:cNvPr>
          <p:cNvSpPr/>
          <p:nvPr userDrawn="1"/>
        </p:nvSpPr>
        <p:spPr>
          <a:xfrm>
            <a:off x="1098456" y="641876"/>
            <a:ext cx="8019494" cy="269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3AD6BCF-5929-4FAB-8853-D472DD0A772B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10" y="567867"/>
            <a:ext cx="764356" cy="490462"/>
          </a:xfrm>
          <a:prstGeom prst="rect">
            <a:avLst/>
          </a:prstGeom>
        </p:spPr>
      </p:pic>
      <p:pic>
        <p:nvPicPr>
          <p:cNvPr id="95" name="Picture 10" descr="Image associÃ©e">
            <a:extLst>
              <a:ext uri="{FF2B5EF4-FFF2-40B4-BE49-F238E27FC236}">
                <a16:creationId xmlns:a16="http://schemas.microsoft.com/office/drawing/2014/main" id="{E9B54391-C6FE-41A7-8237-E0EAF82ED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35" y="553205"/>
            <a:ext cx="1499724" cy="4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 57" descr="Une image contenant signe&#10;&#10;Description générée automatiquement">
            <a:extLst>
              <a:ext uri="{FF2B5EF4-FFF2-40B4-BE49-F238E27FC236}">
                <a16:creationId xmlns:a16="http://schemas.microsoft.com/office/drawing/2014/main" id="{D541F961-A25A-4AC4-B4B0-8F9E752AEA6C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40" y="323109"/>
            <a:ext cx="967142" cy="967142"/>
          </a:xfrm>
          <a:prstGeom prst="rect">
            <a:avLst/>
          </a:prstGeom>
        </p:spPr>
      </p:pic>
      <p:pic>
        <p:nvPicPr>
          <p:cNvPr id="78" name="Image 7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4F79096-747E-4A32-94B1-65839B6494CF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" y="848926"/>
            <a:ext cx="941634" cy="362166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52153EAC-AF9D-4B64-9DAA-7E7BBCA29619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97" y="488098"/>
            <a:ext cx="1074798" cy="1074798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4CFBBB76-15C3-4906-8545-4BD27C175060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18" y="607667"/>
            <a:ext cx="1244904" cy="622452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8CEF76F3-BE7B-470D-8DB5-C09B55B6576E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35" y="729564"/>
            <a:ext cx="1117382" cy="515018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CD7281A3-8CDD-4B77-BEFC-AC4C5439498B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0" y="830197"/>
            <a:ext cx="849008" cy="4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4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3" descr="playitagain-logo-RVB.png"/>
          <p:cNvPicPr>
            <a:picLocks noChangeAspect="1"/>
          </p:cNvPicPr>
          <p:nvPr/>
        </p:nvPicPr>
        <p:blipFill>
          <a:blip r:embed="rId13"/>
          <a:srcRect t="29604" b="28029"/>
          <a:stretch>
            <a:fillRect/>
          </a:stretch>
        </p:blipFill>
        <p:spPr bwMode="auto">
          <a:xfrm>
            <a:off x="4177511" y="6462366"/>
            <a:ext cx="1249590" cy="37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riangle isocèle 11"/>
          <p:cNvSpPr/>
          <p:nvPr/>
        </p:nvSpPr>
        <p:spPr>
          <a:xfrm rot="6827506">
            <a:off x="338824" y="341918"/>
            <a:ext cx="664926" cy="562352"/>
          </a:xfrm>
          <a:prstGeom prst="triangle">
            <a:avLst>
              <a:gd name="adj" fmla="val 48703"/>
            </a:avLst>
          </a:prstGeom>
          <a:solidFill>
            <a:srgbClr val="ECA62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riangle isocèle 12"/>
          <p:cNvSpPr/>
          <p:nvPr/>
        </p:nvSpPr>
        <p:spPr>
          <a:xfrm rot="13639731">
            <a:off x="-10083" y="460243"/>
            <a:ext cx="418589" cy="337441"/>
          </a:xfrm>
          <a:prstGeom prst="triangle">
            <a:avLst/>
          </a:prstGeom>
          <a:solidFill>
            <a:srgbClr val="B5191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0151F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 rot="16817139">
            <a:off x="712353" y="130203"/>
            <a:ext cx="246233" cy="2122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0151F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440000" y="960743"/>
            <a:ext cx="7236456" cy="27867"/>
          </a:xfrm>
          <a:prstGeom prst="line">
            <a:avLst/>
          </a:prstGeom>
          <a:ln w="28575" cap="flat" cmpd="dbl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111820" y="6462366"/>
            <a:ext cx="1328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fld id="{F1FB546C-53D4-4927-B325-9483B872001A}" type="datetimeFigureOut">
              <a:rPr lang="fr-FR" smtClean="0"/>
              <a:pPr/>
              <a:t>15/07/2024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332383" y="6462366"/>
            <a:ext cx="1643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Tous droits réservés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604000" y="6400800"/>
            <a:ext cx="684000" cy="34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84A7DFF3-2B84-4273-BC89-2FE8F81A1A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48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73" r:id="rId5"/>
    <p:sldLayoutId id="2147483674" r:id="rId6"/>
    <p:sldLayoutId id="2147483672" r:id="rId7"/>
    <p:sldLayoutId id="2147483675" r:id="rId8"/>
    <p:sldLayoutId id="2147483664" r:id="rId9"/>
    <p:sldLayoutId id="2147483665" r:id="rId10"/>
    <p:sldLayoutId id="214748372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gab3b3a567e_0_2704"/>
          <p:cNvSpPr/>
          <p:nvPr/>
        </p:nvSpPr>
        <p:spPr>
          <a:xfrm>
            <a:off x="76200" y="116632"/>
            <a:ext cx="6629400" cy="1940700"/>
          </a:xfrm>
          <a:prstGeom prst="rect">
            <a:avLst/>
          </a:prstGeom>
          <a:solidFill>
            <a:srgbClr val="F0F0F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gab3b3a567e_0_2704"/>
          <p:cNvSpPr txBox="1"/>
          <p:nvPr/>
        </p:nvSpPr>
        <p:spPr>
          <a:xfrm>
            <a:off x="209792" y="2691933"/>
            <a:ext cx="6495808" cy="240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algn="just">
              <a:lnSpc>
                <a:spcPct val="80000"/>
              </a:lnSpc>
              <a:buClr>
                <a:srgbClr val="000000"/>
              </a:buClr>
              <a:buSzPts val="1300"/>
            </a:pPr>
            <a:r>
              <a:rPr lang="en-US" sz="1300" i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Depuis</a:t>
            </a:r>
            <a:r>
              <a:rPr lang="en-US" sz="1300" i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1996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2" indent="-171450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  <a:buFont typeface="Calibri"/>
              <a:buChar char="•"/>
            </a:pP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Comédienne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entreprise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: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plus de 500 spectacles et films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institutionnels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2" indent="-171450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  <a:buFont typeface="Calibri"/>
              <a:buChar char="•"/>
            </a:pP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Formatrice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comportementale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(conception et animation) :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modules de formation integrant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l’outil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théâtre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, </a:t>
            </a:r>
          </a:p>
          <a:p>
            <a:pPr marL="171450" lvl="2" indent="-171450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  <a:buFont typeface="Calibri"/>
              <a:buChar char="•"/>
            </a:pP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Certifiée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PNL (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Institut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Repère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171450" lvl="2" indent="-171450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  <a:buFont typeface="Calibri"/>
              <a:buChar char="•"/>
            </a:pP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Coach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d’équipe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prise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de parole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public</a:t>
            </a:r>
          </a:p>
          <a:p>
            <a:pPr marL="171450" lvl="2" indent="-171450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  <a:buFont typeface="Calibri"/>
              <a:buChar char="•"/>
            </a:pP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Coach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individuel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Préparation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Tedx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, preparation au grands concours.</a:t>
            </a:r>
          </a:p>
          <a:p>
            <a:pPr marL="171450" lvl="2" indent="-171450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  <a:buFont typeface="Calibri"/>
              <a:buChar char="•"/>
            </a:pP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Animatrice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: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team-building, ateliers de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créativité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lvl="2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</a:pPr>
            <a:endParaRPr lang="en-US" sz="13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marL="0" lvl="2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</a:pPr>
            <a:endParaRPr lang="en-US" sz="13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marL="0" lvl="2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</a:pPr>
            <a:endParaRPr lang="en-US" sz="13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marL="0" lvl="2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</a:pP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Formation 1989_1992:</a:t>
            </a:r>
          </a:p>
          <a:p>
            <a:pPr marL="0" lvl="2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</a:pP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Conservatoire National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Supérieur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d’Art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Dramatique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(CNSAD)</a:t>
            </a:r>
          </a:p>
          <a:p>
            <a:pPr marL="0" lvl="2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</a:pP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2021/2023 Au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théâtre</a:t>
            </a:r>
            <a:r>
              <a:rPr lang="en-US" sz="13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dans 2 </a:t>
            </a:r>
            <a:r>
              <a:rPr lang="en-US" sz="13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pièces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: “Le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complexe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de Dieu” et “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Délivrés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de </a:t>
            </a:r>
            <a:r>
              <a:rPr lang="en-US" sz="1300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famille</a:t>
            </a:r>
            <a:r>
              <a:rPr lang="en-US" sz="13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”</a:t>
            </a:r>
          </a:p>
          <a:p>
            <a:pPr marL="0" lvl="2" algn="just">
              <a:lnSpc>
                <a:spcPct val="80000"/>
              </a:lnSpc>
              <a:spcBef>
                <a:spcPts val="100"/>
              </a:spcBef>
              <a:buClr>
                <a:srgbClr val="662046"/>
              </a:buClr>
              <a:buSzPts val="1300"/>
            </a:pPr>
            <a:endParaRPr lang="en-US" sz="13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gab3b3a567e_0_2704"/>
          <p:cNvSpPr txBox="1"/>
          <p:nvPr/>
        </p:nvSpPr>
        <p:spPr>
          <a:xfrm>
            <a:off x="1567042" y="196166"/>
            <a:ext cx="5460361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B51918"/>
              </a:buClr>
              <a:buSzPts val="450"/>
            </a:pPr>
            <a:r>
              <a:rPr lang="en-US" sz="2400" dirty="0">
                <a:sym typeface="Calibri"/>
              </a:rPr>
              <a:t>Anne-Cécile</a:t>
            </a:r>
            <a:br>
              <a:rPr lang="en-US" sz="1050" dirty="0">
                <a:sym typeface="Calibri"/>
              </a:rPr>
            </a:br>
            <a:r>
              <a:rPr lang="en-US" sz="2400" dirty="0">
                <a:sym typeface="Calibri"/>
              </a:rPr>
              <a:t>CRAPIE</a:t>
            </a:r>
            <a:br>
              <a:rPr lang="en-US" dirty="0">
                <a:sym typeface="Calibri"/>
              </a:rPr>
            </a:br>
            <a:r>
              <a:rPr lang="en-US" sz="2200" b="1" i="1" dirty="0" err="1">
                <a:solidFill>
                  <a:srgbClr val="7F7F7F"/>
                </a:solidFill>
                <a:latin typeface="Calibri"/>
                <a:cs typeface="Calibri"/>
              </a:rPr>
              <a:t>Formatrice</a:t>
            </a:r>
            <a:r>
              <a:rPr lang="en-US" sz="2200" b="1" i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200" b="1" i="1" dirty="0" err="1">
                <a:solidFill>
                  <a:srgbClr val="7F7F7F"/>
                </a:solidFill>
                <a:latin typeface="Calibri"/>
                <a:cs typeface="Calibri"/>
              </a:rPr>
              <a:t>certifiée</a:t>
            </a:r>
            <a:r>
              <a:rPr lang="en-US" sz="2200" b="1" i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200" b="1" i="1" dirty="0" err="1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lang="en-US" sz="2200" b="1" i="1" dirty="0">
                <a:solidFill>
                  <a:srgbClr val="7F7F7F"/>
                </a:solidFill>
                <a:latin typeface="Calibri"/>
                <a:cs typeface="Calibri"/>
              </a:rPr>
              <a:t> PNL, coach, </a:t>
            </a:r>
            <a:r>
              <a:rPr lang="en-US" sz="2200" b="1" i="1" dirty="0" err="1">
                <a:solidFill>
                  <a:srgbClr val="7F7F7F"/>
                </a:solidFill>
                <a:latin typeface="Calibri"/>
                <a:cs typeface="Calibri"/>
              </a:rPr>
              <a:t>Comédienne</a:t>
            </a:r>
            <a:r>
              <a:rPr lang="en-US" sz="2200" b="1" i="1" dirty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2200" b="1" i="1" dirty="0" err="1">
                <a:solidFill>
                  <a:srgbClr val="7F7F7F"/>
                </a:solidFill>
                <a:latin typeface="Calibri"/>
                <a:cs typeface="Calibri"/>
              </a:rPr>
              <a:t>Animatrice</a:t>
            </a:r>
            <a:endParaRPr sz="2200" b="1" i="1" dirty="0">
              <a:solidFill>
                <a:srgbClr val="7F7F7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87" name="Google Shape;2887;gab3b3a567e_0_2704"/>
          <p:cNvSpPr/>
          <p:nvPr/>
        </p:nvSpPr>
        <p:spPr>
          <a:xfrm>
            <a:off x="251527" y="2216400"/>
            <a:ext cx="3912000" cy="396000"/>
          </a:xfrm>
          <a:prstGeom prst="roundRect">
            <a:avLst>
              <a:gd name="adj" fmla="val 16667"/>
            </a:avLst>
          </a:prstGeom>
          <a:solidFill>
            <a:srgbClr val="ECA62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EXPÉRIENCES &amp; FORMATION </a:t>
            </a:r>
            <a:endParaRPr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0" name="Google Shape;2890;gab3b3a567e_0_2704"/>
          <p:cNvSpPr txBox="1">
            <a:spLocks noGrp="1"/>
          </p:cNvSpPr>
          <p:nvPr>
            <p:ph type="sldNum" idx="4294967295"/>
          </p:nvPr>
        </p:nvSpPr>
        <p:spPr>
          <a:xfrm>
            <a:off x="8604000" y="6400800"/>
            <a:ext cx="684000" cy="34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pic>
        <p:nvPicPr>
          <p:cNvPr id="7" name="Google Shape;6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003" y="260744"/>
            <a:ext cx="1152000" cy="17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91;p18">
            <a:extLst>
              <a:ext uri="{FF2B5EF4-FFF2-40B4-BE49-F238E27FC236}">
                <a16:creationId xmlns:a16="http://schemas.microsoft.com/office/drawing/2014/main" id="{E43FAC6B-7EB4-EB45-BC8D-E7F26920C4C4}"/>
              </a:ext>
            </a:extLst>
          </p:cNvPr>
          <p:cNvSpPr txBox="1"/>
          <p:nvPr/>
        </p:nvSpPr>
        <p:spPr>
          <a:xfrm>
            <a:off x="6711749" y="260744"/>
            <a:ext cx="2376412" cy="659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prstClr val="white"/>
                </a:solidFill>
                <a:ea typeface="Arial"/>
                <a:cs typeface="Arial"/>
                <a:sym typeface="Arial"/>
                <a:rtl val="0"/>
              </a:rPr>
              <a:t>Management</a:t>
            </a:r>
            <a:endParaRPr lang="fr-FR" sz="1400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prstClr val="white"/>
                </a:solidFill>
                <a:ea typeface="Arial"/>
                <a:cs typeface="Arial"/>
                <a:sym typeface="Arial"/>
                <a:rtl val="0"/>
              </a:rPr>
              <a:t>Affirmation de soi &amp; Assertivité </a:t>
            </a: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prstClr val="white"/>
                </a:solidFill>
                <a:ea typeface="Arial"/>
                <a:cs typeface="Arial"/>
                <a:sym typeface="Arial"/>
                <a:rtl val="0"/>
              </a:rPr>
              <a:t>Prise de parole en public</a:t>
            </a: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prstClr val="white"/>
                </a:solidFill>
                <a:ea typeface="Arial"/>
                <a:cs typeface="Arial"/>
                <a:sym typeface="Arial"/>
                <a:rtl val="0"/>
              </a:rPr>
              <a:t>Communication interpersonnelle</a:t>
            </a: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prstClr val="white"/>
                </a:solidFill>
                <a:ea typeface="Arial"/>
                <a:cs typeface="Arial"/>
                <a:sym typeface="Arial"/>
                <a:rtl val="0"/>
              </a:rPr>
              <a:t>Diversité</a:t>
            </a: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prstClr val="white"/>
                </a:solidFill>
                <a:ea typeface="Arial"/>
                <a:cs typeface="Arial"/>
                <a:sym typeface="Arial"/>
                <a:rtl val="0"/>
              </a:rPr>
              <a:t>Gestion du stress</a:t>
            </a: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dirty="0">
              <a:solidFill>
                <a:prstClr val="white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prstClr val="white"/>
                </a:solidFill>
                <a:ea typeface="Arial"/>
                <a:cs typeface="Arial"/>
                <a:sym typeface="Arial"/>
                <a:rtl val="0"/>
              </a:rPr>
              <a:t>Créativité</a:t>
            </a:r>
          </a:p>
          <a:p>
            <a:pPr marL="285750" marR="0" lvl="2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2046"/>
              </a:buClr>
              <a:buSzPts val="1400"/>
              <a:buFont typeface="Calibri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91;p18">
            <a:extLst>
              <a:ext uri="{FF2B5EF4-FFF2-40B4-BE49-F238E27FC236}">
                <a16:creationId xmlns:a16="http://schemas.microsoft.com/office/drawing/2014/main" id="{00FE1ACB-E287-4244-88E0-EC262EB1620B}"/>
              </a:ext>
            </a:extLst>
          </p:cNvPr>
          <p:cNvSpPr txBox="1"/>
          <p:nvPr/>
        </p:nvSpPr>
        <p:spPr>
          <a:xfrm>
            <a:off x="6722639" y="116632"/>
            <a:ext cx="2365522" cy="66261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Management</a:t>
            </a: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Affirmation de soi &amp; Assertivité </a:t>
            </a: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Prise de parole en public</a:t>
            </a: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Communication interpersonnelle</a:t>
            </a: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Diversité</a:t>
            </a: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b="1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Gestion du stress</a:t>
            </a: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0" lvl="2">
              <a:lnSpc>
                <a:spcPct val="80000"/>
              </a:lnSpc>
              <a:buClr>
                <a:srgbClr val="662046"/>
              </a:buClr>
              <a:buSzPct val="100000"/>
            </a:pPr>
            <a:endParaRPr lang="fr-FR" sz="1400" dirty="0">
              <a:solidFill>
                <a:schemeClr val="bg1"/>
              </a:solidFill>
              <a:ea typeface="Arial"/>
              <a:cs typeface="Arial"/>
              <a:sym typeface="Arial"/>
              <a:rtl val="0"/>
            </a:endParaRPr>
          </a:p>
          <a:p>
            <a:pPr marL="214313" lvl="2" indent="-214313">
              <a:lnSpc>
                <a:spcPct val="80000"/>
              </a:lnSpc>
              <a:buClr>
                <a:srgbClr val="662046"/>
              </a:buClr>
              <a:buSzPct val="100000"/>
              <a:buBlip>
                <a:blip r:embed="rId4"/>
              </a:buBlip>
            </a:pPr>
            <a:r>
              <a:rPr lang="fr-FR" sz="1400" b="1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Créativité</a:t>
            </a:r>
          </a:p>
          <a:p>
            <a:pPr marL="285750" marR="0" lvl="2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2046"/>
              </a:buClr>
              <a:buSzPts val="1400"/>
              <a:buFont typeface="Calibri"/>
              <a:buChar char="•"/>
            </a:pP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99;p13">
            <a:extLst>
              <a:ext uri="{FF2B5EF4-FFF2-40B4-BE49-F238E27FC236}">
                <a16:creationId xmlns:a16="http://schemas.microsoft.com/office/drawing/2014/main" id="{48F2BF9E-1690-2C45-909B-3FE53F4CFC7F}"/>
              </a:ext>
            </a:extLst>
          </p:cNvPr>
          <p:cNvSpPr/>
          <p:nvPr/>
        </p:nvSpPr>
        <p:spPr>
          <a:xfrm>
            <a:off x="6851737" y="260743"/>
            <a:ext cx="1752263" cy="5283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DOMAINES D’INTERVENTION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03;p13">
            <a:extLst>
              <a:ext uri="{FF2B5EF4-FFF2-40B4-BE49-F238E27FC236}">
                <a16:creationId xmlns:a16="http://schemas.microsoft.com/office/drawing/2014/main" id="{1034CB74-B6AC-CF48-9350-5BAFB3A767E6}"/>
              </a:ext>
            </a:extLst>
          </p:cNvPr>
          <p:cNvSpPr/>
          <p:nvPr/>
        </p:nvSpPr>
        <p:spPr>
          <a:xfrm>
            <a:off x="251526" y="5198300"/>
            <a:ext cx="2241153" cy="275574"/>
          </a:xfrm>
          <a:prstGeom prst="roundRect">
            <a:avLst>
              <a:gd name="adj" fmla="val 16667"/>
            </a:avLst>
          </a:prstGeom>
          <a:solidFill>
            <a:srgbClr val="ECA62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62FE21-39F7-0441-AD9E-7C6C2C5C4D28}"/>
              </a:ext>
            </a:extLst>
          </p:cNvPr>
          <p:cNvSpPr txBox="1"/>
          <p:nvPr/>
        </p:nvSpPr>
        <p:spPr>
          <a:xfrm>
            <a:off x="256268" y="5473874"/>
            <a:ext cx="6255642" cy="11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0000"/>
              </a:lnSpc>
              <a:buClr>
                <a:srgbClr val="000000"/>
              </a:buClr>
              <a:buSzPts val="1300"/>
            </a:pPr>
            <a:endParaRPr lang="en-US" sz="1400" b="1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80000"/>
              </a:lnSpc>
              <a:buClr>
                <a:srgbClr val="000000"/>
              </a:buClr>
              <a:buSzPts val="1300"/>
            </a:pP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Aéronautique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Agroalimentaire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Banque &amp; Assurance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Industrie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Pharmaceutique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BTP - Transport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Télécommunication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Energie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Automobile . VPC . Prêt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à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porter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Télévision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Service . Ecole de commerce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Pharmacie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</a:t>
            </a:r>
          </a:p>
          <a:p>
            <a:pPr lvl="0" algn="just">
              <a:lnSpc>
                <a:spcPct val="80000"/>
              </a:lnSpc>
              <a:buClr>
                <a:srgbClr val="000000"/>
              </a:buClr>
              <a:buSzPts val="1300"/>
            </a:pP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Audit &amp; Conseil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Collectivité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 S</a:t>
            </a:r>
            <a:r>
              <a:rPr lang="en-US" sz="1400" b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ecteur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Public . </a:t>
            </a:r>
            <a:r>
              <a:rPr lang="en-US" sz="1400" b="1" dirty="0" err="1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Hôtellerie</a:t>
            </a:r>
            <a:r>
              <a:rPr lang="en-US" sz="14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. Grande distribution . Media . Luxe …</a:t>
            </a:r>
            <a:endParaRPr lang="en-US" sz="1400" dirty="0">
              <a:solidFill>
                <a:srgbClr val="57575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71;p11">
            <a:extLst>
              <a:ext uri="{FF2B5EF4-FFF2-40B4-BE49-F238E27FC236}">
                <a16:creationId xmlns:a16="http://schemas.microsoft.com/office/drawing/2014/main" id="{69678AF3-0A40-9049-AEF4-E2DBDBAF8806}"/>
              </a:ext>
            </a:extLst>
          </p:cNvPr>
          <p:cNvSpPr/>
          <p:nvPr/>
        </p:nvSpPr>
        <p:spPr>
          <a:xfrm>
            <a:off x="299994" y="4146703"/>
            <a:ext cx="3168079" cy="350729"/>
          </a:xfrm>
          <a:prstGeom prst="roundRect">
            <a:avLst>
              <a:gd name="adj" fmla="val 13368"/>
            </a:avLst>
          </a:prstGeom>
          <a:solidFill>
            <a:srgbClr val="ECA62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ctualité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artistique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07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gab3b3a567e_0_2704"/>
          <p:cNvSpPr/>
          <p:nvPr/>
        </p:nvSpPr>
        <p:spPr>
          <a:xfrm>
            <a:off x="76200" y="116632"/>
            <a:ext cx="6629400" cy="1940700"/>
          </a:xfrm>
          <a:prstGeom prst="rect">
            <a:avLst/>
          </a:prstGeom>
          <a:solidFill>
            <a:srgbClr val="F0F0F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gab3b3a567e_0_2704"/>
          <p:cNvSpPr txBox="1"/>
          <p:nvPr/>
        </p:nvSpPr>
        <p:spPr>
          <a:xfrm>
            <a:off x="76200" y="2868460"/>
            <a:ext cx="4145109" cy="362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000" b="1" dirty="0" err="1">
                <a:latin typeface="+mj-lt"/>
                <a:ea typeface="Rubik Light"/>
                <a:cs typeface="Rubik Light"/>
                <a:sym typeface="Rubik Light"/>
              </a:rPr>
              <a:t>TEDx</a:t>
            </a:r>
            <a:r>
              <a:rPr lang="fr-FR" sz="1000" b="1" dirty="0">
                <a:latin typeface="+mj-lt"/>
                <a:ea typeface="Rubik Light"/>
                <a:cs typeface="Rubik Light"/>
                <a:sym typeface="Rubik Light"/>
              </a:rPr>
              <a:t> 2021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fr-FR" sz="1000" dirty="0">
                <a:latin typeface="+mj-lt"/>
                <a:ea typeface="Rubik Light"/>
                <a:cs typeface="Rubik Light"/>
                <a:sym typeface="Rubik Light"/>
              </a:rPr>
              <a:t>Coaching à la prise de parole, affirmation et confiance en soi.</a:t>
            </a:r>
          </a:p>
          <a:p>
            <a:pPr lvl="0">
              <a:buClr>
                <a:schemeClr val="dk1"/>
              </a:buClr>
              <a:buSzPts val="1100"/>
            </a:pP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-FR" sz="1000" b="1" dirty="0">
                <a:latin typeface="+mj-lt"/>
                <a:sym typeface="Rubik Light"/>
              </a:rPr>
              <a:t>HERMES 2020 à 2023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000" b="0" i="0" u="none" strike="noStrike" cap="none" dirty="0">
                <a:latin typeface="+mj-lt"/>
                <a:ea typeface="Rubik"/>
                <a:cs typeface="Rubik"/>
                <a:sym typeface="Rubik"/>
              </a:rPr>
              <a:t>Accompagnement des vendeurs boutiques , s</a:t>
            </a:r>
            <a:r>
              <a:rPr lang="fr-FR" sz="1000" dirty="0">
                <a:latin typeface="+mj-lt"/>
                <a:ea typeface="Rubik Light"/>
                <a:cs typeface="Rubik Light"/>
                <a:sym typeface="Rubik"/>
              </a:rPr>
              <a:t>ervice après vente,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000" dirty="0">
                <a:latin typeface="+mj-lt"/>
                <a:ea typeface="Rubik Light"/>
                <a:cs typeface="Rubik Light"/>
                <a:sym typeface="Rubik Light"/>
              </a:rPr>
              <a:t>Attitudes, posture et gestuelle en clientèle, gestions des émotions et des situations tendues,</a:t>
            </a:r>
            <a:r>
              <a:rPr lang="fr-FR" sz="1000" b="0" i="0" u="none" strike="noStrike" cap="none" dirty="0">
                <a:latin typeface="+mj-lt"/>
                <a:ea typeface="Rubik"/>
                <a:cs typeface="Rubik"/>
                <a:sym typeface="Rubik"/>
              </a:rPr>
              <a:t> posture d’excellence, </a:t>
            </a:r>
            <a:r>
              <a:rPr lang="fr-FR" sz="1000" dirty="0">
                <a:latin typeface="+mj-lt"/>
                <a:ea typeface="Rubik"/>
                <a:cs typeface="Rubik"/>
                <a:sym typeface="Rubik"/>
              </a:rPr>
              <a:t>écoute empathique, </a:t>
            </a:r>
            <a:r>
              <a:rPr lang="fr-FR" sz="1000" b="0" i="0" u="none" strike="noStrike" cap="none" dirty="0">
                <a:latin typeface="+mj-lt"/>
                <a:ea typeface="Rubik"/>
                <a:cs typeface="Rubik"/>
                <a:sym typeface="Rubik"/>
              </a:rPr>
              <a:t>synchronisation.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000" b="0" i="0" u="none" strike="noStrike" cap="none" dirty="0">
                <a:latin typeface="+mj-lt"/>
                <a:ea typeface="Rubik"/>
                <a:cs typeface="Rubik"/>
                <a:sym typeface="Rubik"/>
              </a:rPr>
              <a:t>Gestion des incivilités à l’attention des agents de sécurités et des vendeurs</a:t>
            </a:r>
            <a:endParaRPr lang="fr-FR" sz="1000" b="1" dirty="0">
              <a:latin typeface="+mj-lt"/>
              <a:sym typeface="Rubik Light"/>
            </a:endParaRPr>
          </a:p>
          <a:p>
            <a:pPr>
              <a:buClr>
                <a:schemeClr val="dk1"/>
              </a:buClr>
              <a:buSzPts val="1100"/>
            </a:pPr>
            <a:endParaRPr lang="fr-FR" sz="1000" b="0" i="0" u="none" strike="noStrike" cap="none" dirty="0">
              <a:latin typeface="+mj-lt"/>
              <a:ea typeface="Rubik Light"/>
              <a:cs typeface="Rubik Light"/>
              <a:sym typeface="Rubik Ligh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-FR" sz="1000" b="1" dirty="0">
                <a:latin typeface="+mj-lt"/>
                <a:sym typeface="Rubik Light"/>
              </a:rPr>
              <a:t>HERMES </a:t>
            </a:r>
            <a:r>
              <a:rPr lang="fr-FR" sz="1000" dirty="0">
                <a:latin typeface="+mj-lt"/>
                <a:ea typeface="Rubik Light"/>
                <a:cs typeface="Rubik Light"/>
                <a:sym typeface="Rubik"/>
              </a:rPr>
              <a:t>2023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000" dirty="0">
                <a:latin typeface="+mj-lt"/>
                <a:ea typeface="Rubik Light"/>
                <a:cs typeface="Rubik Light"/>
                <a:sym typeface="Rubik"/>
              </a:rPr>
              <a:t>Accompagnement plateforme centre de relation client: 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000" b="0" i="0" u="none" strike="noStrike" cap="none" dirty="0">
                <a:latin typeface="+mj-lt"/>
                <a:ea typeface="Rubik"/>
                <a:cs typeface="Rubik"/>
                <a:sym typeface="Rubik"/>
              </a:rPr>
              <a:t>gestion des situations et personnalités difficiles, gestion des émotions,</a:t>
            </a:r>
          </a:p>
          <a:p>
            <a:pPr>
              <a:buClr>
                <a:schemeClr val="dk1"/>
              </a:buClr>
              <a:buSzPts val="1100"/>
            </a:pPr>
            <a:endParaRPr lang="fr-FR" sz="1000" b="1" dirty="0">
              <a:latin typeface="+mj-lt"/>
              <a:sym typeface="Rubik Ligh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-FR" sz="1000" b="1" dirty="0">
                <a:latin typeface="+mj-lt"/>
                <a:sym typeface="Rubik Light"/>
              </a:rPr>
              <a:t>HERMES 2018 à 2023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fr-FR" sz="1000" dirty="0">
                <a:latin typeface="+mj-lt"/>
                <a:ea typeface="Rubik Light"/>
                <a:cs typeface="Rubik Light"/>
                <a:sym typeface="Rubik Light"/>
              </a:rPr>
              <a:t>Formation</a:t>
            </a:r>
            <a:r>
              <a:rPr lang="fr-FR" sz="1000" dirty="0">
                <a:ea typeface="Rubik Light"/>
                <a:cs typeface="Rubik Light"/>
                <a:sym typeface="Rubik Light"/>
              </a:rPr>
              <a:t> récurrente </a:t>
            </a:r>
            <a:r>
              <a:rPr lang="fr-FR" sz="1000" dirty="0">
                <a:latin typeface="+mj-lt"/>
                <a:ea typeface="Rubik Light"/>
                <a:cs typeface="Rubik Light"/>
                <a:sym typeface="Rubik Light"/>
              </a:rPr>
              <a:t>Directeurs et Responsable: </a:t>
            </a:r>
            <a:r>
              <a:rPr lang="fr-FR" sz="1000" dirty="0">
                <a:ea typeface="Rubik Light"/>
                <a:cs typeface="Rubik Light"/>
                <a:sym typeface="Rubik Light"/>
              </a:rPr>
              <a:t> Prise de Parole en Public </a:t>
            </a:r>
            <a:r>
              <a:rPr lang="fr-FR" sz="1000" dirty="0">
                <a:latin typeface="+mj-lt"/>
                <a:ea typeface="Rubik Light"/>
                <a:cs typeface="Rubik Light"/>
                <a:sym typeface="Rubik Light"/>
              </a:rPr>
              <a:t> « Communiquer avec aisance »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000" dirty="0">
                <a:ea typeface="Rubik Light"/>
                <a:cs typeface="Rubik Light"/>
                <a:sym typeface="Rubik Light"/>
              </a:rPr>
              <a:t>Formation récurrente Directeurs et Responsables : Prise de Parole en Public « Communiquer avec impact et conviction »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000" dirty="0">
                <a:ea typeface="Rubik Light"/>
                <a:cs typeface="Rubik Light"/>
                <a:sym typeface="Rubik Light"/>
              </a:rPr>
              <a:t>Formation à l’écoute active, gestion des émotion, art du  </a:t>
            </a:r>
            <a:r>
              <a:rPr lang="fr-FR" sz="1000" dirty="0" err="1">
                <a:ea typeface="Rubik Light"/>
                <a:cs typeface="Rubik Light"/>
                <a:sym typeface="Rubik Light"/>
              </a:rPr>
              <a:t>feed</a:t>
            </a:r>
            <a:r>
              <a:rPr lang="fr-FR" sz="1000" dirty="0">
                <a:ea typeface="Rubik Light"/>
                <a:cs typeface="Rubik Light"/>
                <a:sym typeface="Rubik Light"/>
              </a:rPr>
              <a:t> back, faire face aux critiques et jugements.</a:t>
            </a:r>
          </a:p>
          <a:p>
            <a:pPr>
              <a:buClr>
                <a:schemeClr val="dk1"/>
              </a:buClr>
              <a:buSzPts val="1100"/>
            </a:pPr>
            <a:endParaRPr lang="fr-FR" sz="1000" dirty="0">
              <a:ea typeface="Rubik Light"/>
              <a:cs typeface="Rubik Light"/>
              <a:sym typeface="Rubik Light"/>
            </a:endParaRPr>
          </a:p>
          <a:p>
            <a:pPr marL="0" marR="0" lvl="2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000" b="1" i="0" u="none" strike="noStrike" cap="none" dirty="0">
                <a:latin typeface="+mj-lt"/>
                <a:ea typeface="Rubik Light"/>
                <a:cs typeface="Rubik Light"/>
                <a:sym typeface="Rubik Light"/>
              </a:rPr>
              <a:t>LESIEUR 2022</a:t>
            </a: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marL="0" marR="0" lvl="2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000" b="0" i="0" u="none" strike="noStrike" cap="none" dirty="0">
                <a:latin typeface="+mj-lt"/>
                <a:ea typeface="Rubik Light"/>
                <a:cs typeface="Rubik Light"/>
                <a:sym typeface="Rubik Light"/>
              </a:rPr>
              <a:t>Accompagnement des équipes commerciales à la prise de parole en clientèle</a:t>
            </a:r>
          </a:p>
          <a:p>
            <a:pPr lvl="0">
              <a:buClr>
                <a:srgbClr val="000000"/>
              </a:buClr>
              <a:buSzPts val="1100"/>
            </a:pP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marL="0" marR="0" lvl="2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ubik Light"/>
                <a:cs typeface="Rubik Light"/>
                <a:sym typeface="Rubik Light"/>
              </a:rPr>
              <a:t>.</a:t>
            </a: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r>
              <a:rPr lang="fr-FR" sz="1000" dirty="0">
                <a:latin typeface="+mj-lt"/>
                <a:ea typeface="Rubik Light"/>
                <a:cs typeface="Rubik Light"/>
                <a:sym typeface="Rubik Light"/>
              </a:rPr>
              <a:t>  </a:t>
            </a:r>
          </a:p>
          <a:p>
            <a:pPr lvl="0">
              <a:buClr>
                <a:srgbClr val="000000"/>
              </a:buClr>
              <a:buSzPts val="1100"/>
            </a:pPr>
            <a:endParaRPr lang="fr-FR" sz="1200" dirty="0"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200" dirty="0"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200" dirty="0"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200" dirty="0">
              <a:ea typeface="Rubik Light"/>
              <a:cs typeface="Rubik Light"/>
              <a:sym typeface="Rubik Light"/>
            </a:endParaRPr>
          </a:p>
        </p:txBody>
      </p:sp>
      <p:sp>
        <p:nvSpPr>
          <p:cNvPr id="2886" name="Google Shape;2886;gab3b3a567e_0_2704"/>
          <p:cNvSpPr txBox="1"/>
          <p:nvPr/>
        </p:nvSpPr>
        <p:spPr>
          <a:xfrm>
            <a:off x="1728592" y="588723"/>
            <a:ext cx="4459266" cy="1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B51918"/>
              </a:buClr>
              <a:buSzPts val="450"/>
            </a:pPr>
            <a:r>
              <a:rPr lang="en-US" dirty="0">
                <a:sym typeface="Calibri"/>
              </a:rPr>
              <a:t>Anne-Cécile</a:t>
            </a:r>
            <a:br>
              <a:rPr lang="en-US" sz="900" dirty="0">
                <a:sym typeface="Calibri"/>
              </a:rPr>
            </a:br>
            <a:r>
              <a:rPr lang="en-US" dirty="0">
                <a:sym typeface="Calibri"/>
              </a:rPr>
              <a:t>CRAPIE</a:t>
            </a:r>
            <a:br>
              <a:rPr lang="en-US" dirty="0">
                <a:sym typeface="Calibri"/>
              </a:rPr>
            </a:br>
            <a:r>
              <a:rPr lang="en-US" b="1" i="1" dirty="0" err="1">
                <a:solidFill>
                  <a:srgbClr val="7F7F7F"/>
                </a:solidFill>
                <a:cs typeface="Calibri"/>
              </a:rPr>
              <a:t>Formatrice</a:t>
            </a:r>
            <a:r>
              <a:rPr lang="en-US" b="1" i="1" dirty="0">
                <a:solidFill>
                  <a:srgbClr val="7F7F7F"/>
                </a:solidFill>
                <a:cs typeface="Calibri"/>
              </a:rPr>
              <a:t> </a:t>
            </a:r>
            <a:r>
              <a:rPr lang="en-US" b="1" i="1" dirty="0" err="1">
                <a:solidFill>
                  <a:srgbClr val="7F7F7F"/>
                </a:solidFill>
                <a:cs typeface="Calibri"/>
              </a:rPr>
              <a:t>certifiée</a:t>
            </a:r>
            <a:r>
              <a:rPr lang="en-US" b="1" i="1" dirty="0">
                <a:solidFill>
                  <a:srgbClr val="7F7F7F"/>
                </a:solidFill>
                <a:cs typeface="Calibri"/>
              </a:rPr>
              <a:t> </a:t>
            </a:r>
            <a:r>
              <a:rPr lang="en-US" b="1" i="1" dirty="0" err="1">
                <a:solidFill>
                  <a:srgbClr val="7F7F7F"/>
                </a:solidFill>
                <a:cs typeface="Calibri"/>
              </a:rPr>
              <a:t>en</a:t>
            </a:r>
            <a:r>
              <a:rPr lang="en-US" b="1" i="1" dirty="0">
                <a:solidFill>
                  <a:srgbClr val="7F7F7F"/>
                </a:solidFill>
                <a:cs typeface="Calibri"/>
              </a:rPr>
              <a:t> PNL, coach, </a:t>
            </a:r>
            <a:r>
              <a:rPr lang="en-US" b="1" i="1" dirty="0" err="1">
                <a:solidFill>
                  <a:srgbClr val="7F7F7F"/>
                </a:solidFill>
                <a:cs typeface="Calibri"/>
              </a:rPr>
              <a:t>Comédienne</a:t>
            </a:r>
            <a:r>
              <a:rPr lang="en-US" b="1" i="1" dirty="0">
                <a:solidFill>
                  <a:srgbClr val="7F7F7F"/>
                </a:solidFill>
                <a:cs typeface="Calibri"/>
              </a:rPr>
              <a:t>, </a:t>
            </a:r>
            <a:r>
              <a:rPr lang="en-US" b="1" i="1" dirty="0" err="1">
                <a:solidFill>
                  <a:srgbClr val="7F7F7F"/>
                </a:solidFill>
                <a:cs typeface="Calibri"/>
              </a:rPr>
              <a:t>Animatrice</a:t>
            </a:r>
            <a:endParaRPr lang="en-US" b="1" i="1" dirty="0">
              <a:solidFill>
                <a:srgbClr val="7F7F7F"/>
              </a:solidFill>
              <a:cs typeface="Calibri"/>
              <a:sym typeface="Calibri"/>
            </a:endParaRPr>
          </a:p>
        </p:txBody>
      </p:sp>
      <p:sp>
        <p:nvSpPr>
          <p:cNvPr id="2890" name="Google Shape;2890;gab3b3a567e_0_2704"/>
          <p:cNvSpPr txBox="1">
            <a:spLocks noGrp="1"/>
          </p:cNvSpPr>
          <p:nvPr>
            <p:ph type="sldNum" idx="4294967295"/>
          </p:nvPr>
        </p:nvSpPr>
        <p:spPr>
          <a:xfrm>
            <a:off x="8604000" y="6400800"/>
            <a:ext cx="684000" cy="34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pic>
        <p:nvPicPr>
          <p:cNvPr id="7" name="Google Shape;6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003" y="260744"/>
            <a:ext cx="1152000" cy="17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E1666D-9D3B-374C-8110-569D7ED7A431}"/>
              </a:ext>
            </a:extLst>
          </p:cNvPr>
          <p:cNvSpPr txBox="1"/>
          <p:nvPr/>
        </p:nvSpPr>
        <p:spPr>
          <a:xfrm>
            <a:off x="4659682" y="2868460"/>
            <a:ext cx="43465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+mj-lt"/>
            </a:endParaRPr>
          </a:p>
          <a:p>
            <a:r>
              <a:rPr lang="fr-FR" sz="1000" b="1" dirty="0">
                <a:latin typeface="+mj-lt"/>
              </a:rPr>
              <a:t>PWC </a:t>
            </a:r>
            <a:r>
              <a:rPr lang="fr-FR" sz="1000" dirty="0">
                <a:latin typeface="+mj-lt"/>
              </a:rPr>
              <a:t>depuis 2018</a:t>
            </a:r>
          </a:p>
          <a:p>
            <a:r>
              <a:rPr lang="fr-FR" sz="1000" dirty="0">
                <a:latin typeface="+mj-lt"/>
              </a:rPr>
              <a:t>S’imposer dans l’adversité à l’attention des avocats et auditeurs.</a:t>
            </a:r>
          </a:p>
          <a:p>
            <a:endParaRPr lang="fr-FR" sz="1000" dirty="0">
              <a:latin typeface="+mj-lt"/>
            </a:endParaRPr>
          </a:p>
          <a:p>
            <a:r>
              <a:rPr lang="fr-FR" sz="1000" b="1" dirty="0">
                <a:latin typeface="+mj-lt"/>
              </a:rPr>
              <a:t>RATP bus 2025 </a:t>
            </a:r>
            <a:r>
              <a:rPr lang="fr-FR" sz="1000" dirty="0">
                <a:latin typeface="+mj-lt"/>
              </a:rPr>
              <a:t>2022</a:t>
            </a:r>
          </a:p>
          <a:p>
            <a:r>
              <a:rPr lang="fr-FR" sz="1000" dirty="0">
                <a:latin typeface="+mj-lt"/>
              </a:rPr>
              <a:t>Relations rendues avec les prestataires et les interlocuteurs municipaux.</a:t>
            </a:r>
          </a:p>
          <a:p>
            <a:r>
              <a:rPr lang="fr-FR" sz="1000" dirty="0">
                <a:latin typeface="+mj-lt"/>
                <a:ea typeface="Rubik Light"/>
                <a:cs typeface="Rubik Light"/>
                <a:sym typeface="Rubik"/>
              </a:rPr>
              <a:t>Communication non violente, g</a:t>
            </a:r>
            <a:r>
              <a:rPr lang="fr-FR" sz="1000" dirty="0">
                <a:latin typeface="+mj-lt"/>
              </a:rPr>
              <a:t>estions des critiques, gestion des émotions.</a:t>
            </a: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pPr marL="0" marR="0" lvl="2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ubik"/>
                <a:cs typeface="Rubik"/>
                <a:sym typeface="Rubik"/>
              </a:rPr>
              <a:t>DALKIA depuis 2016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Rubik Light"/>
              <a:cs typeface="Rubik Light"/>
              <a:sym typeface="Rubik Light"/>
            </a:endParaRPr>
          </a:p>
          <a:p>
            <a:pPr marL="0" marR="0" lvl="2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ubik Light"/>
                <a:cs typeface="Rubik Light"/>
                <a:sym typeface="Rubik Light"/>
              </a:rPr>
              <a:t>Programme SHERPA</a:t>
            </a:r>
          </a:p>
          <a:p>
            <a:pPr marL="0" marR="0" lvl="2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ubik Light"/>
                <a:cs typeface="Rubik Light"/>
                <a:sym typeface="Rubik Light"/>
              </a:rPr>
              <a:t>« Parcours d’accompagnement des managers» en France et à l’international</a:t>
            </a:r>
          </a:p>
          <a:p>
            <a:pPr marL="0" marR="0" lvl="2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ubik Light"/>
                <a:cs typeface="Rubik Light"/>
                <a:sym typeface="Rubik Light"/>
              </a:rPr>
              <a:t>Prise de parole, savoir </a:t>
            </a:r>
            <a:r>
              <a:rPr lang="fr-FR" sz="1000" dirty="0">
                <a:solidFill>
                  <a:prstClr val="black"/>
                </a:solidFill>
                <a:latin typeface="Calibri Light" panose="020F0302020204030204"/>
                <a:ea typeface="Rubik Light"/>
                <a:cs typeface="Rubik Light"/>
                <a:sym typeface="Rubik Light"/>
              </a:rPr>
              <a:t>être, assertivité,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ubik Light"/>
                <a:cs typeface="Rubik Light"/>
                <a:sym typeface="Rubik Light"/>
              </a:rPr>
              <a:t>gestions de conflit.</a:t>
            </a: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pPr lvl="0">
              <a:buClr>
                <a:srgbClr val="000000"/>
              </a:buClr>
              <a:buSzPts val="1100"/>
            </a:pPr>
            <a:endParaRPr lang="fr-FR" sz="1000" dirty="0">
              <a:latin typeface="+mj-lt"/>
              <a:ea typeface="Rubik Light"/>
              <a:cs typeface="Rubik Light"/>
              <a:sym typeface="Rubik Ligh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  <a:p>
            <a:endParaRPr lang="fr-FR" sz="1000" dirty="0">
              <a:latin typeface="+mj-lt"/>
            </a:endParaRPr>
          </a:p>
        </p:txBody>
      </p:sp>
      <p:sp>
        <p:nvSpPr>
          <p:cNvPr id="2" name="Google Shape;2915;gab3b3a567e_0_3817">
            <a:extLst>
              <a:ext uri="{FF2B5EF4-FFF2-40B4-BE49-F238E27FC236}">
                <a16:creationId xmlns:a16="http://schemas.microsoft.com/office/drawing/2014/main" id="{3A218F7E-D4B1-9E24-39F9-F3838642F5CA}"/>
              </a:ext>
            </a:extLst>
          </p:cNvPr>
          <p:cNvSpPr/>
          <p:nvPr/>
        </p:nvSpPr>
        <p:spPr>
          <a:xfrm>
            <a:off x="339125" y="2264896"/>
            <a:ext cx="6714201" cy="396000"/>
          </a:xfrm>
          <a:prstGeom prst="roundRect">
            <a:avLst>
              <a:gd name="adj" fmla="val 16667"/>
            </a:avLst>
          </a:prstGeom>
          <a:solidFill>
            <a:srgbClr val="ECA62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QUELQUES REFERENCES CLIENTS</a:t>
            </a:r>
            <a:r>
              <a:rPr lang="fr-FR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 FORMATION COMMERCIALES / SAVOIR ETRE/ EMOTIONS/ ASSERTIVITE  </a:t>
            </a:r>
            <a:endParaRPr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680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12269</TotalTime>
  <Words>462</Words>
  <Application>Microsoft Macintosh PowerPoint</Application>
  <PresentationFormat>Affichage à l'écran (4:3)</PresentationFormat>
  <Paragraphs>118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Rubik Light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</dc:creator>
  <cp:lastModifiedBy>Francis Boulogne</cp:lastModifiedBy>
  <cp:revision>314</cp:revision>
  <cp:lastPrinted>2020-09-29T12:26:39Z</cp:lastPrinted>
  <dcterms:created xsi:type="dcterms:W3CDTF">2017-08-28T14:17:02Z</dcterms:created>
  <dcterms:modified xsi:type="dcterms:W3CDTF">2024-07-15T10:42:21Z</dcterms:modified>
</cp:coreProperties>
</file>